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notesMasterIdLst>
    <p:notesMasterId r:id="rId65"/>
  </p:notesMasterIdLst>
  <p:sldIdLst>
    <p:sldId id="260" r:id="rId2"/>
    <p:sldId id="443" r:id="rId3"/>
    <p:sldId id="261" r:id="rId4"/>
    <p:sldId id="277" r:id="rId5"/>
    <p:sldId id="417" r:id="rId6"/>
    <p:sldId id="418" r:id="rId7"/>
    <p:sldId id="268" r:id="rId8"/>
    <p:sldId id="285" r:id="rId9"/>
    <p:sldId id="269" r:id="rId10"/>
    <p:sldId id="280" r:id="rId11"/>
    <p:sldId id="282" r:id="rId12"/>
    <p:sldId id="283" r:id="rId13"/>
    <p:sldId id="287" r:id="rId14"/>
    <p:sldId id="426" r:id="rId15"/>
    <p:sldId id="387" r:id="rId16"/>
    <p:sldId id="388" r:id="rId17"/>
    <p:sldId id="304" r:id="rId18"/>
    <p:sldId id="294" r:id="rId19"/>
    <p:sldId id="295" r:id="rId20"/>
    <p:sldId id="296" r:id="rId21"/>
    <p:sldId id="297" r:id="rId22"/>
    <p:sldId id="298" r:id="rId23"/>
    <p:sldId id="299" r:id="rId24"/>
    <p:sldId id="301" r:id="rId25"/>
    <p:sldId id="302" r:id="rId26"/>
    <p:sldId id="303" r:id="rId27"/>
    <p:sldId id="412" r:id="rId28"/>
    <p:sldId id="403" r:id="rId29"/>
    <p:sldId id="427" r:id="rId30"/>
    <p:sldId id="306" r:id="rId31"/>
    <p:sldId id="307" r:id="rId32"/>
    <p:sldId id="308" r:id="rId33"/>
    <p:sldId id="389" r:id="rId34"/>
    <p:sldId id="400" r:id="rId35"/>
    <p:sldId id="392" r:id="rId36"/>
    <p:sldId id="428" r:id="rId37"/>
    <p:sldId id="394" r:id="rId38"/>
    <p:sldId id="314" r:id="rId39"/>
    <p:sldId id="316" r:id="rId40"/>
    <p:sldId id="317" r:id="rId41"/>
    <p:sldId id="384" r:id="rId42"/>
    <p:sldId id="324" r:id="rId43"/>
    <p:sldId id="431" r:id="rId44"/>
    <p:sldId id="338" r:id="rId45"/>
    <p:sldId id="339" r:id="rId46"/>
    <p:sldId id="329" r:id="rId47"/>
    <p:sldId id="429" r:id="rId48"/>
    <p:sldId id="442" r:id="rId49"/>
    <p:sldId id="355" r:id="rId50"/>
    <p:sldId id="435" r:id="rId51"/>
    <p:sldId id="377" r:id="rId52"/>
    <p:sldId id="356" r:id="rId53"/>
    <p:sldId id="397" r:id="rId54"/>
    <p:sldId id="398" r:id="rId55"/>
    <p:sldId id="437" r:id="rId56"/>
    <p:sldId id="358" r:id="rId57"/>
    <p:sldId id="436" r:id="rId58"/>
    <p:sldId id="430" r:id="rId59"/>
    <p:sldId id="361" r:id="rId60"/>
    <p:sldId id="382" r:id="rId61"/>
    <p:sldId id="441" r:id="rId62"/>
    <p:sldId id="423" r:id="rId63"/>
    <p:sldId id="262"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Book Antiqu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Book Antiqu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Book Antiqu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Book Antiqu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Book Antiqua" charset="0"/>
        <a:ea typeface="ＭＳ Ｐゴシック" charset="0"/>
        <a:cs typeface="ＭＳ Ｐゴシック" charset="0"/>
      </a:defRPr>
    </a:lvl5pPr>
    <a:lvl6pPr marL="2286000" algn="l" defTabSz="457200" rtl="0" eaLnBrk="1" latinLnBrk="0" hangingPunct="1">
      <a:defRPr kern="1200">
        <a:solidFill>
          <a:schemeClr val="tx1"/>
        </a:solidFill>
        <a:latin typeface="Book Antiqua" charset="0"/>
        <a:ea typeface="ＭＳ Ｐゴシック" charset="0"/>
        <a:cs typeface="ＭＳ Ｐゴシック" charset="0"/>
      </a:defRPr>
    </a:lvl6pPr>
    <a:lvl7pPr marL="2743200" algn="l" defTabSz="457200" rtl="0" eaLnBrk="1" latinLnBrk="0" hangingPunct="1">
      <a:defRPr kern="1200">
        <a:solidFill>
          <a:schemeClr val="tx1"/>
        </a:solidFill>
        <a:latin typeface="Book Antiqua" charset="0"/>
        <a:ea typeface="ＭＳ Ｐゴシック" charset="0"/>
        <a:cs typeface="ＭＳ Ｐゴシック" charset="0"/>
      </a:defRPr>
    </a:lvl7pPr>
    <a:lvl8pPr marL="3200400" algn="l" defTabSz="457200" rtl="0" eaLnBrk="1" latinLnBrk="0" hangingPunct="1">
      <a:defRPr kern="1200">
        <a:solidFill>
          <a:schemeClr val="tx1"/>
        </a:solidFill>
        <a:latin typeface="Book Antiqua" charset="0"/>
        <a:ea typeface="ＭＳ Ｐゴシック" charset="0"/>
        <a:cs typeface="ＭＳ Ｐゴシック" charset="0"/>
      </a:defRPr>
    </a:lvl8pPr>
    <a:lvl9pPr marL="3657600" algn="l" defTabSz="457200" rtl="0" eaLnBrk="1" latinLnBrk="0" hangingPunct="1">
      <a:defRPr kern="1200">
        <a:solidFill>
          <a:schemeClr val="tx1"/>
        </a:solidFill>
        <a:latin typeface="Book Antiqu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4846" autoAdjust="0"/>
  </p:normalViewPr>
  <p:slideViewPr>
    <p:cSldViewPr snapToGrid="0" snapToObjects="1">
      <p:cViewPr varScale="1">
        <p:scale>
          <a:sx n="81" d="100"/>
          <a:sy n="81" d="100"/>
        </p:scale>
        <p:origin x="186" y="60"/>
      </p:cViewPr>
      <p:guideLst>
        <p:guide orient="horz" pos="2160"/>
        <p:guide pos="2880"/>
      </p:guideLst>
    </p:cSldViewPr>
  </p:slideViewPr>
  <p:notesTextViewPr>
    <p:cViewPr>
      <p:scale>
        <a:sx n="100" d="100"/>
        <a:sy n="100" d="100"/>
      </p:scale>
      <p:origin x="0" y="0"/>
    </p:cViewPr>
  </p:notesTextViewPr>
  <p:sorterViewPr>
    <p:cViewPr>
      <p:scale>
        <a:sx n="184" d="100"/>
        <a:sy n="18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it-fssphhsfbp1.ead.gwu.edu\GROUP\Abroms%20Projects\Quit4Baby%20JIT\Voxiva_Quit4Baby\2014\Outcomes\Work%20in%20progress\N=497%20for%20paper_113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1702440819175598E-2"/>
          <c:y val="5.25049766035895E-2"/>
          <c:w val="0.67977389839226599"/>
          <c:h val="0.86673497366597496"/>
        </c:manualLayout>
      </c:layout>
      <c:lineChart>
        <c:grouping val="standard"/>
        <c:varyColors val="0"/>
        <c:ser>
          <c:idx val="0"/>
          <c:order val="0"/>
          <c:tx>
            <c:strRef>
              <c:f>Sheet1!$G$6</c:f>
              <c:strCache>
                <c:ptCount val="1"/>
                <c:pt idx="0">
                  <c:v>Text2Quit</c:v>
                </c:pt>
              </c:strCache>
            </c:strRef>
          </c:tx>
          <c:spPr>
            <a:ln>
              <a:solidFill>
                <a:srgbClr val="FF0000"/>
              </a:solidFill>
            </a:ln>
          </c:spPr>
          <c:marker>
            <c:symbol val="diamond"/>
            <c:size val="2"/>
          </c:marker>
          <c:cat>
            <c:strRef>
              <c:f>Sheet1!$H$5:$J$5</c:f>
              <c:strCache>
                <c:ptCount val="3"/>
                <c:pt idx="0">
                  <c:v>1 month </c:v>
                </c:pt>
                <c:pt idx="1">
                  <c:v>3 months</c:v>
                </c:pt>
                <c:pt idx="2">
                  <c:v>6 months</c:v>
                </c:pt>
              </c:strCache>
            </c:strRef>
          </c:cat>
          <c:val>
            <c:numRef>
              <c:f>Sheet1!$H$6:$J$6</c:f>
              <c:numCache>
                <c:formatCode>0.0</c:formatCode>
                <c:ptCount val="3"/>
                <c:pt idx="0">
                  <c:v>30.7</c:v>
                </c:pt>
                <c:pt idx="1">
                  <c:v>33</c:v>
                </c:pt>
                <c:pt idx="2">
                  <c:v>31.8</c:v>
                </c:pt>
              </c:numCache>
            </c:numRef>
          </c:val>
          <c:smooth val="0"/>
        </c:ser>
        <c:ser>
          <c:idx val="1"/>
          <c:order val="1"/>
          <c:tx>
            <c:strRef>
              <c:f>Sheet1!$G$7</c:f>
              <c:strCache>
                <c:ptCount val="1"/>
                <c:pt idx="0">
                  <c:v>Control</c:v>
                </c:pt>
              </c:strCache>
            </c:strRef>
          </c:tx>
          <c:spPr>
            <a:ln>
              <a:solidFill>
                <a:srgbClr val="FFFF00"/>
              </a:solidFill>
            </a:ln>
          </c:spPr>
          <c:marker>
            <c:symbol val="square"/>
            <c:size val="2"/>
          </c:marker>
          <c:cat>
            <c:strRef>
              <c:f>Sheet1!$H$5:$J$5</c:f>
              <c:strCache>
                <c:ptCount val="3"/>
                <c:pt idx="0">
                  <c:v>1 month </c:v>
                </c:pt>
                <c:pt idx="1">
                  <c:v>3 months</c:v>
                </c:pt>
                <c:pt idx="2">
                  <c:v>6 months</c:v>
                </c:pt>
              </c:strCache>
            </c:strRef>
          </c:cat>
          <c:val>
            <c:numRef>
              <c:f>Sheet1!$H$7:$J$7</c:f>
              <c:numCache>
                <c:formatCode>0.0</c:formatCode>
                <c:ptCount val="3"/>
                <c:pt idx="0">
                  <c:v>14.5</c:v>
                </c:pt>
                <c:pt idx="1">
                  <c:v>19.8</c:v>
                </c:pt>
                <c:pt idx="2">
                  <c:v>20.7</c:v>
                </c:pt>
              </c:numCache>
            </c:numRef>
          </c:val>
          <c:smooth val="0"/>
        </c:ser>
        <c:dLbls>
          <c:showLegendKey val="0"/>
          <c:showVal val="0"/>
          <c:showCatName val="0"/>
          <c:showSerName val="0"/>
          <c:showPercent val="0"/>
          <c:showBubbleSize val="0"/>
        </c:dLbls>
        <c:marker val="1"/>
        <c:smooth val="0"/>
        <c:axId val="143320656"/>
        <c:axId val="143316176"/>
      </c:lineChart>
      <c:catAx>
        <c:axId val="143320656"/>
        <c:scaling>
          <c:orientation val="minMax"/>
        </c:scaling>
        <c:delete val="0"/>
        <c:axPos val="b"/>
        <c:numFmt formatCode="General" sourceLinked="0"/>
        <c:majorTickMark val="out"/>
        <c:minorTickMark val="none"/>
        <c:tickLblPos val="nextTo"/>
        <c:txPr>
          <a:bodyPr/>
          <a:lstStyle/>
          <a:p>
            <a:pPr>
              <a:defRPr sz="1400"/>
            </a:pPr>
            <a:endParaRPr lang="en-US"/>
          </a:p>
        </c:txPr>
        <c:crossAx val="143316176"/>
        <c:crosses val="autoZero"/>
        <c:auto val="1"/>
        <c:lblAlgn val="ctr"/>
        <c:lblOffset val="100"/>
        <c:noMultiLvlLbl val="0"/>
      </c:catAx>
      <c:valAx>
        <c:axId val="143316176"/>
        <c:scaling>
          <c:orientation val="minMax"/>
        </c:scaling>
        <c:delete val="0"/>
        <c:axPos val="l"/>
        <c:majorGridlines/>
        <c:numFmt formatCode="0.0" sourceLinked="1"/>
        <c:majorTickMark val="out"/>
        <c:minorTickMark val="none"/>
        <c:tickLblPos val="nextTo"/>
        <c:crossAx val="143320656"/>
        <c:crosses val="autoZero"/>
        <c:crossBetween val="between"/>
      </c:valAx>
    </c:plotArea>
    <c:legend>
      <c:legendPos val="r"/>
      <c:layout>
        <c:manualLayout>
          <c:xMode val="edge"/>
          <c:yMode val="edge"/>
          <c:x val="0.74790075768830799"/>
          <c:y val="0.12693395507730901"/>
          <c:w val="0.24266528004754101"/>
          <c:h val="0.20836942299018599"/>
        </c:manualLayout>
      </c:layout>
      <c:overlay val="0"/>
      <c:txPr>
        <a:bodyPr/>
        <a:lstStyle/>
        <a:p>
          <a:pPr>
            <a:defRPr sz="2800"/>
          </a:pPr>
          <a:endParaRPr lang="en-US"/>
        </a:p>
      </c:txPr>
    </c:legend>
    <c:plotVisOnly val="1"/>
    <c:dispBlanksAs val="zero"/>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What Did You Like About Text2Quit? (1 Month)</a:t>
            </a:r>
          </a:p>
          <a:p>
            <a:pPr>
              <a:defRPr sz="2400"/>
            </a:pPr>
            <a:r>
              <a:rPr lang="en-US" sz="2400"/>
              <a:t>(n=181)</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213344925634296"/>
          <c:y val="8.9981481481481496E-2"/>
          <c:w val="0.76013429571303603"/>
          <c:h val="0.73396923301254002"/>
        </c:manualLayout>
      </c:layout>
      <c:bar3DChart>
        <c:barDir val="bar"/>
        <c:grouping val="clustered"/>
        <c:varyColors val="0"/>
        <c:ser>
          <c:idx val="0"/>
          <c:order val="0"/>
          <c:tx>
            <c:strRef>
              <c:f>Sheet1!$B$2</c:f>
              <c:strCache>
                <c:ptCount val="1"/>
                <c:pt idx="0">
                  <c:v>n (%)</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Sheet1!$A$3:$A$12</c:f>
              <c:strCache>
                <c:ptCount val="10"/>
                <c:pt idx="0">
                  <c:v>Other/Not clear</c:v>
                </c:pt>
                <c:pt idx="1">
                  <c:v>Self-efficacy</c:v>
                </c:pt>
                <c:pt idx="2">
                  <c:v>Quantity/Frequency</c:v>
                </c:pt>
                <c:pt idx="3">
                  <c:v>Social Control</c:v>
                </c:pt>
                <c:pt idx="4">
                  <c:v>Skills/Info</c:v>
                </c:pt>
                <c:pt idx="5">
                  <c:v>Encouragement</c:v>
                </c:pt>
                <c:pt idx="6">
                  <c:v>Social Support</c:v>
                </c:pt>
                <c:pt idx="7">
                  <c:v>Global Help</c:v>
                </c:pt>
                <c:pt idx="8">
                  <c:v>On Demand Tools</c:v>
                </c:pt>
                <c:pt idx="9">
                  <c:v>Constant/Reminder</c:v>
                </c:pt>
              </c:strCache>
            </c:strRef>
          </c:cat>
          <c:val>
            <c:numRef>
              <c:f>Sheet1!$B$3:$B$12</c:f>
              <c:numCache>
                <c:formatCode>General</c:formatCode>
                <c:ptCount val="10"/>
                <c:pt idx="0">
                  <c:v>9.9</c:v>
                </c:pt>
                <c:pt idx="1">
                  <c:v>3.3</c:v>
                </c:pt>
                <c:pt idx="2">
                  <c:v>5</c:v>
                </c:pt>
                <c:pt idx="3">
                  <c:v>5.5</c:v>
                </c:pt>
                <c:pt idx="4">
                  <c:v>7.7</c:v>
                </c:pt>
                <c:pt idx="5">
                  <c:v>14.9</c:v>
                </c:pt>
                <c:pt idx="6">
                  <c:v>15.5</c:v>
                </c:pt>
                <c:pt idx="7">
                  <c:v>20.399999999999999</c:v>
                </c:pt>
                <c:pt idx="8">
                  <c:v>21</c:v>
                </c:pt>
                <c:pt idx="9">
                  <c:v>26</c:v>
                </c:pt>
              </c:numCache>
            </c:numRef>
          </c:val>
        </c:ser>
        <c:dLbls>
          <c:showLegendKey val="0"/>
          <c:showVal val="0"/>
          <c:showCatName val="0"/>
          <c:showSerName val="0"/>
          <c:showPercent val="0"/>
          <c:showBubbleSize val="0"/>
        </c:dLbls>
        <c:gapWidth val="150"/>
        <c:shape val="box"/>
        <c:axId val="224868480"/>
        <c:axId val="224867920"/>
        <c:axId val="0"/>
      </c:bar3DChart>
      <c:catAx>
        <c:axId val="224868480"/>
        <c:scaling>
          <c:orientation val="minMax"/>
        </c:scaling>
        <c:delete val="0"/>
        <c:axPos val="l"/>
        <c:numFmt formatCode="General" sourceLinked="0"/>
        <c:majorTickMark val="out"/>
        <c:minorTickMark val="none"/>
        <c:tickLblPos val="nextTo"/>
        <c:txPr>
          <a:bodyPr/>
          <a:lstStyle/>
          <a:p>
            <a:pPr>
              <a:defRPr sz="1600"/>
            </a:pPr>
            <a:endParaRPr lang="en-US"/>
          </a:p>
        </c:txPr>
        <c:crossAx val="224867920"/>
        <c:crosses val="autoZero"/>
        <c:auto val="1"/>
        <c:lblAlgn val="ctr"/>
        <c:lblOffset val="100"/>
        <c:noMultiLvlLbl val="0"/>
      </c:catAx>
      <c:valAx>
        <c:axId val="224867920"/>
        <c:scaling>
          <c:orientation val="minMax"/>
        </c:scaling>
        <c:delete val="0"/>
        <c:axPos val="b"/>
        <c:majorGridlines/>
        <c:title>
          <c:tx>
            <c:rich>
              <a:bodyPr/>
              <a:lstStyle/>
              <a:p>
                <a:pPr>
                  <a:defRPr sz="1400"/>
                </a:pPr>
                <a:r>
                  <a:rPr lang="en-US" sz="1400"/>
                  <a:t>Percent (%)</a:t>
                </a:r>
              </a:p>
            </c:rich>
          </c:tx>
          <c:overlay val="0"/>
        </c:title>
        <c:numFmt formatCode="General" sourceLinked="1"/>
        <c:majorTickMark val="out"/>
        <c:minorTickMark val="none"/>
        <c:tickLblPos val="nextTo"/>
        <c:txPr>
          <a:bodyPr/>
          <a:lstStyle/>
          <a:p>
            <a:pPr>
              <a:defRPr sz="1400"/>
            </a:pPr>
            <a:endParaRPr lang="en-US"/>
          </a:p>
        </c:txPr>
        <c:crossAx val="224868480"/>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What </a:t>
            </a:r>
            <a:r>
              <a:rPr lang="en-US" sz="2400" dirty="0" smtClean="0"/>
              <a:t>Did </a:t>
            </a:r>
            <a:r>
              <a:rPr lang="en-US" sz="2400" dirty="0"/>
              <a:t>Y</a:t>
            </a:r>
            <a:r>
              <a:rPr lang="en-US" sz="2400" dirty="0" smtClean="0"/>
              <a:t>ou </a:t>
            </a:r>
            <a:r>
              <a:rPr lang="en-US" sz="2400" dirty="0"/>
              <a:t>D</a:t>
            </a:r>
            <a:r>
              <a:rPr lang="en-US" sz="2400" dirty="0" smtClean="0"/>
              <a:t>islike</a:t>
            </a:r>
            <a:r>
              <a:rPr lang="en-US" sz="2400" baseline="0" dirty="0" smtClean="0"/>
              <a:t> </a:t>
            </a:r>
            <a:r>
              <a:rPr lang="en-US" sz="2400" baseline="0" dirty="0"/>
              <a:t>A</a:t>
            </a:r>
            <a:r>
              <a:rPr lang="en-US" sz="2400" baseline="0" dirty="0" smtClean="0"/>
              <a:t>bout Text2Quit? </a:t>
            </a:r>
            <a:r>
              <a:rPr lang="en-US" sz="2400" baseline="0" dirty="0"/>
              <a:t>(1 Month)</a:t>
            </a:r>
          </a:p>
          <a:p>
            <a:pPr>
              <a:defRPr sz="2400"/>
            </a:pPr>
            <a:r>
              <a:rPr lang="en-US" sz="2400" baseline="0" dirty="0"/>
              <a:t>(n=173)</a:t>
            </a:r>
            <a:endParaRPr lang="en-US" sz="2400" dirty="0"/>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27781714785651801"/>
          <c:y val="8.62777777777778E-2"/>
          <c:w val="0.694273184601925"/>
          <c:h val="0.73396923301254002"/>
        </c:manualLayout>
      </c:layout>
      <c:bar3DChart>
        <c:barDir val="bar"/>
        <c:grouping val="clustered"/>
        <c:varyColors val="0"/>
        <c:ser>
          <c:idx val="0"/>
          <c:order val="0"/>
          <c:tx>
            <c:strRef>
              <c:f>Sheet2!$B$2</c:f>
              <c:strCache>
                <c:ptCount val="1"/>
                <c:pt idx="0">
                  <c:v>n (%)</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Sheet2!$A$3:$A$11</c:f>
              <c:strCache>
                <c:ptCount val="9"/>
                <c:pt idx="0">
                  <c:v>Other/Not clear</c:v>
                </c:pt>
                <c:pt idx="1">
                  <c:v>Message Tailoring</c:v>
                </c:pt>
                <c:pt idx="2">
                  <c:v>Text as a Trigger</c:v>
                </c:pt>
                <c:pt idx="3">
                  <c:v>Technical Issues</c:v>
                </c:pt>
                <c:pt idx="4">
                  <c:v>Message Timing</c:v>
                </c:pt>
                <c:pt idx="5">
                  <c:v>Content/Info</c:v>
                </c:pt>
                <c:pt idx="6">
                  <c:v>Lacked Personal Interaction</c:v>
                </c:pt>
                <c:pt idx="7">
                  <c:v>Message Frequency</c:v>
                </c:pt>
                <c:pt idx="8">
                  <c:v>Nothing</c:v>
                </c:pt>
              </c:strCache>
            </c:strRef>
          </c:cat>
          <c:val>
            <c:numRef>
              <c:f>Sheet2!$B$3:$B$11</c:f>
              <c:numCache>
                <c:formatCode>General</c:formatCode>
                <c:ptCount val="9"/>
                <c:pt idx="0">
                  <c:v>6.7</c:v>
                </c:pt>
                <c:pt idx="1">
                  <c:v>2.4</c:v>
                </c:pt>
                <c:pt idx="2">
                  <c:v>2.9</c:v>
                </c:pt>
                <c:pt idx="3">
                  <c:v>3.8</c:v>
                </c:pt>
                <c:pt idx="4">
                  <c:v>5.3</c:v>
                </c:pt>
                <c:pt idx="5">
                  <c:v>6.7</c:v>
                </c:pt>
                <c:pt idx="6">
                  <c:v>7.2</c:v>
                </c:pt>
                <c:pt idx="7">
                  <c:v>18.2</c:v>
                </c:pt>
                <c:pt idx="8">
                  <c:v>46.8</c:v>
                </c:pt>
              </c:numCache>
            </c:numRef>
          </c:val>
        </c:ser>
        <c:dLbls>
          <c:showLegendKey val="0"/>
          <c:showVal val="0"/>
          <c:showCatName val="0"/>
          <c:showSerName val="0"/>
          <c:showPercent val="0"/>
          <c:showBubbleSize val="0"/>
        </c:dLbls>
        <c:gapWidth val="150"/>
        <c:shape val="box"/>
        <c:axId val="173198352"/>
        <c:axId val="173202832"/>
        <c:axId val="0"/>
      </c:bar3DChart>
      <c:catAx>
        <c:axId val="173198352"/>
        <c:scaling>
          <c:orientation val="minMax"/>
        </c:scaling>
        <c:delete val="0"/>
        <c:axPos val="l"/>
        <c:numFmt formatCode="General" sourceLinked="0"/>
        <c:majorTickMark val="out"/>
        <c:minorTickMark val="none"/>
        <c:tickLblPos val="nextTo"/>
        <c:txPr>
          <a:bodyPr/>
          <a:lstStyle/>
          <a:p>
            <a:pPr>
              <a:defRPr sz="1600"/>
            </a:pPr>
            <a:endParaRPr lang="en-US"/>
          </a:p>
        </c:txPr>
        <c:crossAx val="173202832"/>
        <c:crosses val="autoZero"/>
        <c:auto val="1"/>
        <c:lblAlgn val="ctr"/>
        <c:lblOffset val="100"/>
        <c:noMultiLvlLbl val="0"/>
      </c:catAx>
      <c:valAx>
        <c:axId val="173202832"/>
        <c:scaling>
          <c:orientation val="minMax"/>
        </c:scaling>
        <c:delete val="0"/>
        <c:axPos val="b"/>
        <c:majorGridlines/>
        <c:title>
          <c:tx>
            <c:rich>
              <a:bodyPr/>
              <a:lstStyle/>
              <a:p>
                <a:pPr>
                  <a:defRPr sz="1400"/>
                </a:pPr>
                <a:r>
                  <a:rPr lang="en-US" sz="1400"/>
                  <a:t>Percent (%)</a:t>
                </a:r>
              </a:p>
            </c:rich>
          </c:tx>
          <c:overlay val="0"/>
        </c:title>
        <c:numFmt formatCode="General" sourceLinked="1"/>
        <c:majorTickMark val="out"/>
        <c:minorTickMark val="none"/>
        <c:tickLblPos val="nextTo"/>
        <c:txPr>
          <a:bodyPr/>
          <a:lstStyle/>
          <a:p>
            <a:pPr>
              <a:defRPr sz="1400"/>
            </a:pPr>
            <a:endParaRPr lang="en-US"/>
          </a:p>
        </c:txPr>
        <c:crossAx val="17319835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2400" baseline="0" dirty="0"/>
              <a:t>7-day Smoking Abstinence   N=497 </a:t>
            </a:r>
            <a:endParaRPr lang="en-US" sz="2400" dirty="0"/>
          </a:p>
        </c:rich>
      </c:tx>
      <c:layout>
        <c:manualLayout>
          <c:xMode val="edge"/>
          <c:yMode val="edge"/>
          <c:x val="0.249382716049383"/>
          <c:y val="1.5384615384615399E-2"/>
        </c:manualLayout>
      </c:layout>
      <c:overlay val="0"/>
    </c:title>
    <c:autoTitleDeleted val="0"/>
    <c:plotArea>
      <c:layout/>
      <c:lineChart>
        <c:grouping val="standard"/>
        <c:varyColors val="0"/>
        <c:ser>
          <c:idx val="0"/>
          <c:order val="0"/>
          <c:tx>
            <c:strRef>
              <c:f>'Smoking Outcomes'!$D$34</c:f>
              <c:strCache>
                <c:ptCount val="1"/>
                <c:pt idx="0">
                  <c:v>Intervention</c:v>
                </c:pt>
              </c:strCache>
            </c:strRef>
          </c:tx>
          <c:spPr>
            <a:ln w="57150"/>
          </c:spPr>
          <c:marker>
            <c:symbol val="none"/>
          </c:marker>
          <c:dLbls>
            <c:spPr>
              <a:noFill/>
              <a:ln>
                <a:noFill/>
              </a:ln>
              <a:effectLst/>
            </c:spPr>
            <c:txPr>
              <a:bodyPr/>
              <a:lstStyle/>
              <a:p>
                <a:pPr>
                  <a:defRPr sz="16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'Smoking Outcomes'!$C$35:$C$37</c:f>
              <c:strCache>
                <c:ptCount val="3"/>
                <c:pt idx="0">
                  <c:v>1-month</c:v>
                </c:pt>
                <c:pt idx="1">
                  <c:v>3-month</c:v>
                </c:pt>
                <c:pt idx="2">
                  <c:v>6-month</c:v>
                </c:pt>
              </c:strCache>
            </c:strRef>
          </c:cat>
          <c:val>
            <c:numRef>
              <c:f>'Smoking Outcomes'!$D$35:$D$37</c:f>
              <c:numCache>
                <c:formatCode>0%</c:formatCode>
                <c:ptCount val="3"/>
                <c:pt idx="0">
                  <c:v>0.28799999999999998</c:v>
                </c:pt>
                <c:pt idx="1">
                  <c:v>0.35199999999999998</c:v>
                </c:pt>
                <c:pt idx="2">
                  <c:v>0.29199999999999998</c:v>
                </c:pt>
              </c:numCache>
            </c:numRef>
          </c:val>
          <c:smooth val="0"/>
        </c:ser>
        <c:ser>
          <c:idx val="1"/>
          <c:order val="1"/>
          <c:tx>
            <c:strRef>
              <c:f>'Smoking Outcomes'!$E$34</c:f>
              <c:strCache>
                <c:ptCount val="1"/>
                <c:pt idx="0">
                  <c:v>Control</c:v>
                </c:pt>
              </c:strCache>
            </c:strRef>
          </c:tx>
          <c:spPr>
            <a:ln w="57150"/>
          </c:spPr>
          <c:marker>
            <c:symbol val="none"/>
          </c:marker>
          <c:dLbls>
            <c:dLbl>
              <c:idx val="2"/>
              <c:layout>
                <c:manualLayout>
                  <c:x val="-3.1373456790123502E-2"/>
                  <c:y val="-2.396592787012730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'Smoking Outcomes'!$C$35:$C$37</c:f>
              <c:strCache>
                <c:ptCount val="3"/>
                <c:pt idx="0">
                  <c:v>1-month</c:v>
                </c:pt>
                <c:pt idx="1">
                  <c:v>3-month</c:v>
                </c:pt>
                <c:pt idx="2">
                  <c:v>6-month</c:v>
                </c:pt>
              </c:strCache>
            </c:strRef>
          </c:cat>
          <c:val>
            <c:numRef>
              <c:f>'Smoking Outcomes'!$E$35:$E$37</c:f>
              <c:numCache>
                <c:formatCode>0%</c:formatCode>
                <c:ptCount val="3"/>
                <c:pt idx="0">
                  <c:v>0.157894736842105</c:v>
                </c:pt>
                <c:pt idx="1">
                  <c:v>0.22672064777327899</c:v>
                </c:pt>
                <c:pt idx="2">
                  <c:v>0.25506072874493901</c:v>
                </c:pt>
              </c:numCache>
            </c:numRef>
          </c:val>
          <c:smooth val="0"/>
        </c:ser>
        <c:dLbls>
          <c:dLblPos val="t"/>
          <c:showLegendKey val="0"/>
          <c:showVal val="1"/>
          <c:showCatName val="0"/>
          <c:showSerName val="0"/>
          <c:showPercent val="0"/>
          <c:showBubbleSize val="0"/>
        </c:dLbls>
        <c:smooth val="0"/>
        <c:axId val="173200032"/>
        <c:axId val="173199472"/>
      </c:lineChart>
      <c:catAx>
        <c:axId val="173200032"/>
        <c:scaling>
          <c:orientation val="minMax"/>
        </c:scaling>
        <c:delete val="0"/>
        <c:axPos val="b"/>
        <c:numFmt formatCode="General" sourceLinked="0"/>
        <c:majorTickMark val="out"/>
        <c:minorTickMark val="none"/>
        <c:tickLblPos val="nextTo"/>
        <c:txPr>
          <a:bodyPr/>
          <a:lstStyle/>
          <a:p>
            <a:pPr>
              <a:defRPr sz="1600" b="1"/>
            </a:pPr>
            <a:endParaRPr lang="en-US"/>
          </a:p>
        </c:txPr>
        <c:crossAx val="173199472"/>
        <c:crosses val="autoZero"/>
        <c:auto val="1"/>
        <c:lblAlgn val="ctr"/>
        <c:lblOffset val="100"/>
        <c:noMultiLvlLbl val="0"/>
      </c:catAx>
      <c:valAx>
        <c:axId val="173199472"/>
        <c:scaling>
          <c:orientation val="minMax"/>
        </c:scaling>
        <c:delete val="0"/>
        <c:axPos val="l"/>
        <c:majorGridlines/>
        <c:numFmt formatCode="0%" sourceLinked="1"/>
        <c:majorTickMark val="out"/>
        <c:minorTickMark val="none"/>
        <c:tickLblPos val="nextTo"/>
        <c:txPr>
          <a:bodyPr/>
          <a:lstStyle/>
          <a:p>
            <a:pPr>
              <a:defRPr sz="1600" b="1"/>
            </a:pPr>
            <a:endParaRPr lang="en-US"/>
          </a:p>
        </c:txPr>
        <c:crossAx val="173200032"/>
        <c:crosses val="autoZero"/>
        <c:crossBetween val="between"/>
      </c:valAx>
    </c:plotArea>
    <c:legend>
      <c:legendPos val="t"/>
      <c:overlay val="0"/>
      <c:txPr>
        <a:bodyPr/>
        <a:lstStyle/>
        <a:p>
          <a:pPr>
            <a:defRPr sz="1600"/>
          </a:pPr>
          <a:endParaRPr lang="en-US"/>
        </a:p>
      </c:txPr>
    </c:legend>
    <c:plotVisOnly val="1"/>
    <c:dispBlanksAs val="gap"/>
    <c:showDLblsOverMax val="0"/>
  </c:chart>
  <c:externalData r:id="rId1">
    <c:autoUpdate val="0"/>
  </c:externalData>
  <c:userShapes r:id="rId2"/>
</c:chartSpace>
</file>

<file path=ppt/drawings/_rels/drawing2.xml.rels><?xml version="1.0" encoding="UTF-8" standalone="yes"?>
<Relationships xmlns="http://schemas.openxmlformats.org/package/2006/relationships"><Relationship Id="rId1" Type="http://schemas.openxmlformats.org/officeDocument/2006/relationships/image" Target="../media/image65.png"/></Relationships>
</file>

<file path=ppt/drawings/drawing1.xml><?xml version="1.0" encoding="utf-8"?>
<c:userShapes xmlns:c="http://schemas.openxmlformats.org/drawingml/2006/chart">
  <cdr:relSizeAnchor xmlns:cdr="http://schemas.openxmlformats.org/drawingml/2006/chartDrawing">
    <cdr:from>
      <cdr:x>0.49167</cdr:x>
      <cdr:y>0.55556</cdr:y>
    </cdr:from>
    <cdr:to>
      <cdr:x>0.825</cdr:x>
      <cdr:y>0.65556</cdr:y>
    </cdr:to>
    <cdr:sp macro="" textlink="">
      <cdr:nvSpPr>
        <cdr:cNvPr id="2" name="Rectangular Callout 1"/>
        <cdr:cNvSpPr/>
      </cdr:nvSpPr>
      <cdr:spPr>
        <a:xfrm xmlns:a="http://schemas.openxmlformats.org/drawingml/2006/main">
          <a:off x="4495830" y="3810030"/>
          <a:ext cx="3047970" cy="685800"/>
        </a:xfrm>
        <a:prstGeom xmlns:a="http://schemas.openxmlformats.org/drawingml/2006/main" prst="wedgeRectCallout">
          <a:avLst>
            <a:gd name="adj1" fmla="val -102835"/>
            <a:gd name="adj2" fmla="val -37667"/>
          </a:avLst>
        </a:prstGeom>
      </cdr:spPr>
      <cdr:style>
        <a:lnRef xmlns:a="http://schemas.openxmlformats.org/drawingml/2006/main" idx="1">
          <a:schemeClr val="accent6"/>
        </a:lnRef>
        <a:fillRef xmlns:a="http://schemas.openxmlformats.org/drawingml/2006/main" idx="3">
          <a:schemeClr val="accent6"/>
        </a:fillRef>
        <a:effectRef xmlns:a="http://schemas.openxmlformats.org/drawingml/2006/main" idx="2">
          <a:schemeClr val="accent6"/>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marL="0" marR="0" algn="l">
            <a:spcBef>
              <a:spcPts val="0"/>
            </a:spcBef>
            <a:spcAft>
              <a:spcPts val="0"/>
            </a:spcAft>
          </a:pPr>
          <a:r>
            <a:rPr lang="en-US" sz="1600" dirty="0" smtClean="0">
              <a:solidFill>
                <a:schemeClr val="bg1"/>
              </a:solidFill>
              <a:latin typeface="Arial" pitchFamily="34" charset="0"/>
              <a:ea typeface="Times New Roman"/>
              <a:cs typeface="Arial" pitchFamily="34" charset="0"/>
            </a:rPr>
            <a:t>“Made me feel accountable.” “[An] electronic conscience”</a:t>
          </a:r>
          <a:endParaRPr lang="en-US" sz="1600" dirty="0">
            <a:solidFill>
              <a:schemeClr val="bg1"/>
            </a:solidFill>
            <a:latin typeface="Arial" pitchFamily="34" charset="0"/>
            <a:ea typeface="Times New Roman"/>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0.69229</cdr:x>
      <cdr:y>0.54689</cdr:y>
    </cdr:from>
    <cdr:to>
      <cdr:x>0.81763</cdr:x>
      <cdr:y>0.74871</cdr:y>
    </cdr:to>
    <cdr:pic>
      <cdr:nvPicPr>
        <cdr:cNvPr id="2" name="Picture 1"/>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email">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697288" y="2708760"/>
          <a:ext cx="1031477" cy="99959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cdr:spPr>
    </cdr:pic>
  </cdr:relSizeAnchor>
  <cdr:relSizeAnchor xmlns:cdr="http://schemas.openxmlformats.org/drawingml/2006/chartDrawing">
    <cdr:from>
      <cdr:x>0.73425</cdr:x>
      <cdr:y>0.12147</cdr:y>
    </cdr:from>
    <cdr:to>
      <cdr:x>0.85958</cdr:x>
      <cdr:y>0.32329</cdr:y>
    </cdr:to>
    <cdr:pic>
      <cdr:nvPicPr>
        <cdr:cNvPr id="3"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email">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042556" y="601642"/>
          <a:ext cx="1031477" cy="99959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342D6F-220E-BC4F-8DD7-614433D3FCCB}" type="datetimeFigureOut">
              <a:rPr lang="en-US" smtClean="0"/>
              <a:t>3/2/2017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11610-6A30-154B-BEDE-5FB43F1C1E29}" type="slidenum">
              <a:rPr lang="en-US" smtClean="0"/>
              <a:t>‹#›</a:t>
            </a:fld>
            <a:endParaRPr lang="en-US"/>
          </a:p>
        </p:txBody>
      </p:sp>
    </p:spTree>
    <p:extLst>
      <p:ext uri="{BB962C8B-B14F-4D97-AF65-F5344CB8AC3E}">
        <p14:creationId xmlns:p14="http://schemas.microsoft.com/office/powerpoint/2010/main" val="3296206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ncbi.nlm.nih.gov/pubmed/?term=Pipe%20A%5bAuthor%5d&amp;cauthor=true&amp;cauthor_uid=20600264" TargetMode="External"/><Relationship Id="rId3" Type="http://schemas.openxmlformats.org/officeDocument/2006/relationships/hyperlink" Target="https://www.ncbi.nlm.nih.gov/pubmed/?term=Papadakis%20S%5bAuthor%5d&amp;cauthor=true&amp;cauthor_uid=20600264" TargetMode="External"/><Relationship Id="rId7" Type="http://schemas.openxmlformats.org/officeDocument/2006/relationships/hyperlink" Target="https://www.ncbi.nlm.nih.gov/pubmed/?term=Skulsky%20K%5bAuthor%5d&amp;cauthor=true&amp;cauthor_uid=20600264"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cbi.nlm.nih.gov/pubmed/?term=Reid%20R%5bAuthor%5d&amp;cauthor=true&amp;cauthor_uid=20600264" TargetMode="External"/><Relationship Id="rId5" Type="http://schemas.openxmlformats.org/officeDocument/2006/relationships/hyperlink" Target="https://www.ncbi.nlm.nih.gov/pubmed/?term=Mullen%20KA%5bAuthor%5d&amp;cauthor=true&amp;cauthor_uid=20600264" TargetMode="External"/><Relationship Id="rId4" Type="http://schemas.openxmlformats.org/officeDocument/2006/relationships/hyperlink" Target="https://www.ncbi.nlm.nih.gov/pubmed/?term=McDonald%20P%5bAuthor%5d&amp;cauthor=true&amp;cauthor_uid=2060026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Thank-you</a:t>
            </a:r>
            <a:r>
              <a:rPr lang="en-US" baseline="0" dirty="0" smtClean="0"/>
              <a:t> for inviting me to present. I have been here on sabbatical between sept and </a:t>
            </a:r>
            <a:r>
              <a:rPr lang="en-US" baseline="0" dirty="0" err="1" smtClean="0"/>
              <a:t>dec</a:t>
            </a:r>
            <a:r>
              <a:rPr lang="en-US" baseline="0" dirty="0" smtClean="0"/>
              <a:t> and </a:t>
            </a:r>
            <a:r>
              <a:rPr lang="en-US" baseline="0" dirty="0" err="1" smtClean="0"/>
              <a:t>it’t</a:t>
            </a:r>
            <a:r>
              <a:rPr lang="en-US" baseline="0" dirty="0" smtClean="0"/>
              <a:t> great to get to know some of you. And I am enjoying the opportunity from today to get to know more of you.</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1</a:t>
            </a:fld>
            <a:endParaRPr lang="en-US"/>
          </a:p>
        </p:txBody>
      </p:sp>
    </p:spTree>
    <p:extLst>
      <p:ext uri="{BB962C8B-B14F-4D97-AF65-F5344CB8AC3E}">
        <p14:creationId xmlns:p14="http://schemas.microsoft.com/office/powerpoint/2010/main" val="233552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a:t>
            </a:r>
            <a:r>
              <a:rPr lang="en-US" smtClean="0">
                <a:ea typeface="ＭＳ Ｐゴシック" charset="0"/>
                <a:cs typeface="ＭＳ Ｐゴシック" charset="0"/>
              </a:rPr>
              <a:t>. </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14</a:t>
            </a:fld>
            <a:endParaRPr lang="en-US"/>
          </a:p>
        </p:txBody>
      </p:sp>
    </p:spTree>
    <p:extLst>
      <p:ext uri="{BB962C8B-B14F-4D97-AF65-F5344CB8AC3E}">
        <p14:creationId xmlns:p14="http://schemas.microsoft.com/office/powerpoint/2010/main" val="82221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15</a:t>
            </a:fld>
            <a:endParaRPr lang="en-US"/>
          </a:p>
        </p:txBody>
      </p:sp>
    </p:spTree>
    <p:extLst>
      <p:ext uri="{BB962C8B-B14F-4D97-AF65-F5344CB8AC3E}">
        <p14:creationId xmlns:p14="http://schemas.microsoft.com/office/powerpoint/2010/main" val="1442173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Device when used for talking may be a carcinogen, emits radiation.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16</a:t>
            </a:fld>
            <a:endParaRPr lang="en-US"/>
          </a:p>
        </p:txBody>
      </p:sp>
    </p:spTree>
    <p:extLst>
      <p:ext uri="{BB962C8B-B14F-4D97-AF65-F5344CB8AC3E}">
        <p14:creationId xmlns:p14="http://schemas.microsoft.com/office/powerpoint/2010/main" val="262696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for a time pre-smartphones </a:t>
            </a:r>
            <a:r>
              <a:rPr lang="en-US" dirty="0" err="1" smtClean="0"/>
              <a:t>tho</a:t>
            </a:r>
            <a:r>
              <a:rPr lang="en-US" dirty="0" smtClean="0"/>
              <a:t> still in use today. At time no evidence.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17</a:t>
            </a:fld>
            <a:endParaRPr lang="en-US"/>
          </a:p>
        </p:txBody>
      </p:sp>
    </p:spTree>
    <p:extLst>
      <p:ext uri="{BB962C8B-B14F-4D97-AF65-F5344CB8AC3E}">
        <p14:creationId xmlns:p14="http://schemas.microsoft.com/office/powerpoint/2010/main" val="91617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a:noFill/>
          <a:ln/>
        </p:spPr>
        <p:txBody>
          <a:bodyPr/>
          <a:lstStyle/>
          <a:p>
            <a:endParaRPr lang="en-US" smtClean="0">
              <a:ea typeface="ＭＳ Ｐゴシック" charset="-128"/>
            </a:endParaRPr>
          </a:p>
        </p:txBody>
      </p:sp>
      <p:sp>
        <p:nvSpPr>
          <p:cNvPr id="121860" name="Slide Number Placeholder 3"/>
          <p:cNvSpPr>
            <a:spLocks noGrp="1"/>
          </p:cNvSpPr>
          <p:nvPr>
            <p:ph type="sldNum" sz="quarter" idx="5"/>
          </p:nvPr>
        </p:nvSpPr>
        <p:spPr>
          <a:noFill/>
        </p:spPr>
        <p:txBody>
          <a:bodyPr/>
          <a:lstStyle/>
          <a:p>
            <a:fld id="{E60648DF-4E02-41AA-BECF-1EF7B6F28694}" type="slidenum">
              <a:rPr lang="en-US"/>
              <a:pPr/>
              <a:t>18</a:t>
            </a:fld>
            <a:endParaRPr lang="en-US"/>
          </a:p>
        </p:txBody>
      </p:sp>
    </p:spTree>
    <p:extLst>
      <p:ext uri="{BB962C8B-B14F-4D97-AF65-F5344CB8AC3E}">
        <p14:creationId xmlns:p14="http://schemas.microsoft.com/office/powerpoint/2010/main" val="422211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a:noFill/>
          <a:ln/>
        </p:spPr>
        <p:txBody>
          <a:bodyPr/>
          <a:lstStyle/>
          <a:p>
            <a:r>
              <a:rPr lang="en-US" dirty="0" smtClean="0">
                <a:ea typeface="ＭＳ Ｐゴシック" charset="-128"/>
              </a:rPr>
              <a:t>Personalized medicine</a:t>
            </a:r>
          </a:p>
          <a:p>
            <a:endParaRPr lang="en-US" dirty="0" smtClean="0">
              <a:ea typeface="ＭＳ Ｐゴシック" charset="-128"/>
            </a:endParaRPr>
          </a:p>
          <a:p>
            <a:r>
              <a:rPr lang="en-US" dirty="0" smtClean="0">
                <a:ea typeface="ＭＳ Ｐゴシック" charset="-128"/>
              </a:rPr>
              <a:t>Down side</a:t>
            </a:r>
            <a:r>
              <a:rPr lang="en-US" baseline="0" dirty="0" smtClean="0">
                <a:ea typeface="ＭＳ Ｐゴシック" charset="-128"/>
              </a:rPr>
              <a:t> of personalization is it is a pain to enroll.</a:t>
            </a:r>
            <a:endParaRPr lang="en-US" dirty="0" smtClean="0">
              <a:ea typeface="ＭＳ Ｐゴシック" charset="-128"/>
            </a:endParaRPr>
          </a:p>
        </p:txBody>
      </p:sp>
      <p:sp>
        <p:nvSpPr>
          <p:cNvPr id="123908" name="Slide Number Placeholder 3"/>
          <p:cNvSpPr>
            <a:spLocks noGrp="1"/>
          </p:cNvSpPr>
          <p:nvPr>
            <p:ph type="sldNum" sz="quarter" idx="5"/>
          </p:nvPr>
        </p:nvSpPr>
        <p:spPr>
          <a:noFill/>
        </p:spPr>
        <p:txBody>
          <a:bodyPr/>
          <a:lstStyle/>
          <a:p>
            <a:fld id="{AB05DE57-4FFB-4442-9C29-8EA1D288139F}" type="slidenum">
              <a:rPr lang="en-US"/>
              <a:pPr/>
              <a:t>19</a:t>
            </a:fld>
            <a:endParaRPr lang="en-US"/>
          </a:p>
        </p:txBody>
      </p:sp>
    </p:spTree>
    <p:extLst>
      <p:ext uri="{BB962C8B-B14F-4D97-AF65-F5344CB8AC3E}">
        <p14:creationId xmlns:p14="http://schemas.microsoft.com/office/powerpoint/2010/main" val="192311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a:noFill/>
          <a:ln/>
        </p:spPr>
        <p:txBody>
          <a:bodyPr/>
          <a:lstStyle/>
          <a:p>
            <a:r>
              <a:rPr lang="en-US" dirty="0" smtClean="0">
                <a:ea typeface="ＭＳ Ｐゴシック" charset="-128"/>
              </a:rPr>
              <a:t>And results of survey</a:t>
            </a:r>
            <a:r>
              <a:rPr lang="en-US" baseline="0" dirty="0" smtClean="0">
                <a:ea typeface="ＭＳ Ｐゴシック" charset="-128"/>
              </a:rPr>
              <a:t> inform protocol. In a sense a just in time adaptive intervention. </a:t>
            </a:r>
          </a:p>
          <a:p>
            <a:endParaRPr lang="en-US" baseline="0" dirty="0" smtClean="0">
              <a:ea typeface="ＭＳ Ｐゴシック" charset="-128"/>
            </a:endParaRPr>
          </a:p>
          <a:p>
            <a:r>
              <a:rPr lang="en-US" sz="1200" b="0" i="0" u="none" strike="noStrike" kern="1200" dirty="0" smtClean="0">
                <a:solidFill>
                  <a:schemeClr val="tx1"/>
                </a:solidFill>
                <a:effectLst/>
                <a:latin typeface="+mn-lt"/>
                <a:ea typeface="+mn-ea"/>
                <a:cs typeface="+mn-cs"/>
              </a:rPr>
              <a:t>PLEDGE/Text2Quit. Make a pledge towards a </a:t>
            </a:r>
            <a:r>
              <a:rPr lang="en-US" sz="1200" b="0" i="0" u="none" strike="noStrike" kern="1200" dirty="0" err="1" smtClean="0">
                <a:solidFill>
                  <a:schemeClr val="tx1"/>
                </a:solidFill>
                <a:effectLst/>
                <a:latin typeface="+mn-lt"/>
                <a:ea typeface="+mn-ea"/>
                <a:cs typeface="+mn-cs"/>
              </a:rPr>
              <a:t>smokefree</a:t>
            </a:r>
            <a:r>
              <a:rPr lang="en-US" sz="1200" b="0" i="0" u="none" strike="noStrike" kern="1200" dirty="0" smtClean="0">
                <a:solidFill>
                  <a:schemeClr val="tx1"/>
                </a:solidFill>
                <a:effectLst/>
                <a:latin typeface="+mn-lt"/>
                <a:ea typeface="+mn-ea"/>
                <a:cs typeface="+mn-cs"/>
              </a:rPr>
              <a:t> life and earn T2Q points and get your latest Text2Quit quitting stats. Reply PLEDGE. </a:t>
            </a:r>
            <a:endParaRPr lang="en-US" dirty="0" smtClean="0">
              <a:ea typeface="ＭＳ Ｐゴシック" charset="-128"/>
            </a:endParaRPr>
          </a:p>
        </p:txBody>
      </p:sp>
      <p:sp>
        <p:nvSpPr>
          <p:cNvPr id="122884" name="Slide Number Placeholder 3"/>
          <p:cNvSpPr>
            <a:spLocks noGrp="1"/>
          </p:cNvSpPr>
          <p:nvPr>
            <p:ph type="sldNum" sz="quarter" idx="5"/>
          </p:nvPr>
        </p:nvSpPr>
        <p:spPr>
          <a:noFill/>
        </p:spPr>
        <p:txBody>
          <a:bodyPr/>
          <a:lstStyle/>
          <a:p>
            <a:fld id="{1CD982DE-A816-47E1-945E-10E64A0202F3}" type="slidenum">
              <a:rPr lang="en-US"/>
              <a:pPr/>
              <a:t>20</a:t>
            </a:fld>
            <a:endParaRPr lang="en-US"/>
          </a:p>
        </p:txBody>
      </p:sp>
    </p:spTree>
    <p:extLst>
      <p:ext uri="{BB962C8B-B14F-4D97-AF65-F5344CB8AC3E}">
        <p14:creationId xmlns:p14="http://schemas.microsoft.com/office/powerpoint/2010/main" val="123151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1139825" y="679450"/>
            <a:ext cx="4579938" cy="3436938"/>
          </a:xfrm>
          <a:noFill/>
          <a:ln>
            <a:solidFill>
              <a:srgbClr val="000000"/>
            </a:solidFill>
            <a:miter lim="800000"/>
            <a:headEnd/>
            <a:tailEnd/>
          </a:ln>
        </p:spPr>
      </p:sp>
      <p:sp>
        <p:nvSpPr>
          <p:cNvPr id="124931" name="Notes Placeholder 2"/>
          <p:cNvSpPr>
            <a:spLocks noGrp="1"/>
          </p:cNvSpPr>
          <p:nvPr>
            <p:ph type="body" idx="1"/>
          </p:nvPr>
        </p:nvSpPr>
        <p:spPr>
          <a:xfrm>
            <a:off x="893764" y="4346575"/>
            <a:ext cx="5070475" cy="4122739"/>
          </a:xfrm>
          <a:noFill/>
          <a:ln/>
        </p:spPr>
        <p:txBody>
          <a:bodyPr lIns="91244" tIns="44822" rIns="91244" bIns="44822"/>
          <a:lstStyle/>
          <a:p>
            <a:pPr defTabSz="867975"/>
            <a:endParaRPr lang="en-US" smtClean="0">
              <a:ea typeface="ＭＳ Ｐゴシック" charset="-128"/>
            </a:endParaRPr>
          </a:p>
        </p:txBody>
      </p:sp>
      <p:sp>
        <p:nvSpPr>
          <p:cNvPr id="124932" name="Slide Number Placeholder 3"/>
          <p:cNvSpPr txBox="1">
            <a:spLocks noGrp="1"/>
          </p:cNvSpPr>
          <p:nvPr/>
        </p:nvSpPr>
        <p:spPr bwMode="auto">
          <a:xfrm>
            <a:off x="3876678" y="8693150"/>
            <a:ext cx="2981325" cy="450851"/>
          </a:xfrm>
          <a:prstGeom prst="rect">
            <a:avLst/>
          </a:prstGeom>
          <a:noFill/>
          <a:ln w="9525">
            <a:noFill/>
            <a:miter lim="800000"/>
            <a:headEnd/>
            <a:tailEnd/>
          </a:ln>
        </p:spPr>
        <p:txBody>
          <a:bodyPr lIns="19209" tIns="0" rIns="19209" bIns="0" anchor="b"/>
          <a:lstStyle/>
          <a:p>
            <a:pPr algn="r" defTabSz="880600" eaLnBrk="0" hangingPunct="0"/>
            <a:fld id="{A1531032-E13F-4391-8BDF-853A68886CBF}" type="slidenum">
              <a:rPr lang="en-US" sz="1000" i="1">
                <a:latin typeface="Times New Roman" pitchFamily="18" charset="0"/>
              </a:rPr>
              <a:pPr algn="r" defTabSz="880600" eaLnBrk="0" hangingPunct="0"/>
              <a:t>21</a:t>
            </a:fld>
            <a:endParaRPr lang="en-US" sz="1000" i="1">
              <a:latin typeface="Times New Roman" pitchFamily="18" charset="0"/>
            </a:endParaRPr>
          </a:p>
        </p:txBody>
      </p:sp>
    </p:spTree>
    <p:extLst>
      <p:ext uri="{BB962C8B-B14F-4D97-AF65-F5344CB8AC3E}">
        <p14:creationId xmlns:p14="http://schemas.microsoft.com/office/powerpoint/2010/main" val="5690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month : doubling; at</a:t>
            </a:r>
            <a:r>
              <a:rPr lang="en-US" baseline="0" dirty="0" smtClean="0"/>
              <a:t> 3 months effect is slightly attenuated but still significant.</a:t>
            </a:r>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24</a:t>
            </a:fld>
            <a:endParaRPr lang="en-US"/>
          </a:p>
        </p:txBody>
      </p:sp>
    </p:spTree>
    <p:extLst>
      <p:ext uri="{BB962C8B-B14F-4D97-AF65-F5344CB8AC3E}">
        <p14:creationId xmlns:p14="http://schemas.microsoft.com/office/powerpoint/2010/main" val="593334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long-term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25</a:t>
            </a:fld>
            <a:endParaRPr lang="en-US"/>
          </a:p>
        </p:txBody>
      </p:sp>
    </p:spTree>
    <p:extLst>
      <p:ext uri="{BB962C8B-B14F-4D97-AF65-F5344CB8AC3E}">
        <p14:creationId xmlns:p14="http://schemas.microsoft.com/office/powerpoint/2010/main" val="207584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 </a:t>
            </a:r>
          </a:p>
        </p:txBody>
      </p:sp>
      <p:sp>
        <p:nvSpPr>
          <p:cNvPr id="4" name="Slide Number Placeholder 3"/>
          <p:cNvSpPr>
            <a:spLocks noGrp="1"/>
          </p:cNvSpPr>
          <p:nvPr>
            <p:ph type="sldNum" sz="quarter" idx="10"/>
          </p:nvPr>
        </p:nvSpPr>
        <p:spPr/>
        <p:txBody>
          <a:bodyPr/>
          <a:lstStyle/>
          <a:p>
            <a:fld id="{E579D13E-C64B-4BA3-9E9E-7C55C4793F13}" type="slidenum">
              <a:rPr lang="en-US" smtClean="0"/>
              <a:pPr/>
              <a:t>4</a:t>
            </a:fld>
            <a:endParaRPr lang="en-US"/>
          </a:p>
        </p:txBody>
      </p:sp>
    </p:spTree>
    <p:extLst>
      <p:ext uri="{BB962C8B-B14F-4D97-AF65-F5344CB8AC3E}">
        <p14:creationId xmlns:p14="http://schemas.microsoft.com/office/powerpoint/2010/main" val="1705289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all randomized designs</a:t>
            </a:r>
            <a:r>
              <a:rPr lang="en-US" baseline="0" dirty="0" smtClean="0"/>
              <a:t> with at least 6 months follow-up</a:t>
            </a:r>
            <a:endParaRPr lang="en-US" dirty="0" smtClean="0"/>
          </a:p>
          <a:p>
            <a:r>
              <a:rPr lang="en-US" dirty="0" smtClean="0"/>
              <a:t>70% increase in likelihood of quitting with mobile</a:t>
            </a:r>
            <a:r>
              <a:rPr lang="en-US" baseline="0" dirty="0" smtClean="0"/>
              <a:t> program; increase long term quit rates by 70%</a:t>
            </a:r>
          </a:p>
          <a:p>
            <a:r>
              <a:rPr lang="en-US" baseline="0" dirty="0" smtClean="0"/>
              <a:t>Almost all programs use text messaging; none used an app</a:t>
            </a:r>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26</a:t>
            </a:fld>
            <a:endParaRPr lang="en-US"/>
          </a:p>
        </p:txBody>
      </p:sp>
    </p:spTree>
    <p:extLst>
      <p:ext uri="{BB962C8B-B14F-4D97-AF65-F5344CB8AC3E}">
        <p14:creationId xmlns:p14="http://schemas.microsoft.com/office/powerpoint/2010/main" val="2447950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 from six studies which evaluated the effectiveness of interventions that used automated text messaging for previously recruited participants who were willing to make an attempt to quit smoking.</a:t>
            </a:r>
          </a:p>
          <a:p>
            <a:r>
              <a:rPr lang="en-US" dirty="0" smtClean="0"/>
              <a:t>All the studies were randomized controlled trials and assessed either self-reported or biochemically verified cessation outcomes at 6 or 12 months.</a:t>
            </a:r>
          </a:p>
          <a:p>
            <a:r>
              <a:rPr lang="en-US" dirty="0" smtClean="0"/>
              <a:t>6 studies</a:t>
            </a:r>
          </a:p>
          <a:p>
            <a:r>
              <a:rPr lang="en-US" dirty="0" smtClean="0"/>
              <a:t>None from</a:t>
            </a:r>
            <a:r>
              <a:rPr lang="en-US" baseline="0" dirty="0" smtClean="0"/>
              <a:t> US</a:t>
            </a:r>
            <a:endParaRPr lang="en-US" dirty="0" smtClean="0"/>
          </a:p>
          <a:p>
            <a:endParaRPr lang="en-US" dirty="0" smtClean="0"/>
          </a:p>
          <a:p>
            <a:r>
              <a:rPr lang="en-US" dirty="0" smtClean="0"/>
              <a:t>Whittaker R, Borland R, </a:t>
            </a:r>
            <a:r>
              <a:rPr lang="en-US" dirty="0" err="1" smtClean="0"/>
              <a:t>Bullen</a:t>
            </a:r>
            <a:r>
              <a:rPr lang="en-US" dirty="0" smtClean="0"/>
              <a:t> C, et al. Mobile phone-based interventions for smoking cessation. Cochrane Database of Systematic Reviews 2009, Issue 4, Art. No.: CD006611. DOI: 10.1002/14651858.CD006611.</a:t>
            </a:r>
          </a:p>
          <a:p>
            <a:endParaRPr lang="en-US" dirty="0" smtClean="0"/>
          </a:p>
          <a:p>
            <a:r>
              <a:rPr lang="en-US" dirty="0" smtClean="0"/>
              <a:t>Weakness</a:t>
            </a:r>
            <a:r>
              <a:rPr lang="en-US" baseline="0" dirty="0" smtClean="0"/>
              <a:t> – not in US; no economic data published</a:t>
            </a:r>
            <a:endParaRPr lang="en-US" dirty="0" smtClean="0"/>
          </a:p>
          <a:p>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27</a:t>
            </a:fld>
            <a:endParaRPr lang="en-US"/>
          </a:p>
        </p:txBody>
      </p:sp>
    </p:spTree>
    <p:extLst>
      <p:ext uri="{BB962C8B-B14F-4D97-AF65-F5344CB8AC3E}">
        <p14:creationId xmlns:p14="http://schemas.microsoft.com/office/powerpoint/2010/main" val="194855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2012, Text2Quit became part of quit4life,</a:t>
            </a:r>
            <a:r>
              <a:rPr lang="en-US" baseline="0" dirty="0" smtClean="0"/>
              <a:t> an ACS/</a:t>
            </a:r>
            <a:r>
              <a:rPr lang="en-US" baseline="0" dirty="0" err="1" smtClean="0"/>
              <a:t>Alere</a:t>
            </a:r>
            <a:r>
              <a:rPr lang="en-US" baseline="0" dirty="0" smtClean="0"/>
              <a:t> program and has been offered to 75,000 people in conjunction with phone counseling and web coach. </a:t>
            </a:r>
          </a:p>
          <a:p>
            <a:endParaRPr lang="en-US" dirty="0">
              <a:ea typeface="ＭＳ Ｐゴシック" charset="0"/>
              <a:cs typeface="ＭＳ Ｐゴシック" charset="0"/>
            </a:endParaRPr>
          </a:p>
          <a:p>
            <a:r>
              <a:rPr lang="en-US" dirty="0">
                <a:ea typeface="ＭＳ Ｐゴシック" charset="0"/>
                <a:cs typeface="ＭＳ Ｐゴシック" charset="0"/>
              </a:rPr>
              <a:t>For some aspects, users can change their service elections on one system (e.g. Text2Quit) and have the changes be instantly reflected on the other systems (e.g. phone counseling, Web Coach). This is the case for setting and changing a quit date, use of quit smoking medications, and tracking smoking prior to the quit date. </a:t>
            </a:r>
          </a:p>
          <a:p>
            <a:endParaRPr lang="en-US" dirty="0">
              <a:ea typeface="ＭＳ Ｐゴシック" charset="0"/>
              <a:cs typeface="ＭＳ Ｐゴシック" charset="0"/>
            </a:endParaRPr>
          </a:p>
          <a:p>
            <a:r>
              <a:rPr lang="en-US" dirty="0">
                <a:ea typeface="ＭＳ Ｐゴシック" charset="0"/>
                <a:cs typeface="ＭＳ Ｐゴシック" charset="0"/>
              </a:rPr>
              <a:t>Another form of integration is that users of Text2Quit receive reminder text messages one day in advance of each upcoming counseling call.</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28</a:t>
            </a:fld>
            <a:endParaRPr lang="en-US"/>
          </a:p>
        </p:txBody>
      </p:sp>
    </p:spTree>
    <p:extLst>
      <p:ext uri="{BB962C8B-B14F-4D97-AF65-F5344CB8AC3E}">
        <p14:creationId xmlns:p14="http://schemas.microsoft.com/office/powerpoint/2010/main" val="930476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a:t>
            </a:r>
            <a:r>
              <a:rPr lang="en-US" smtClean="0">
                <a:ea typeface="ＭＳ Ｐゴシック" charset="0"/>
                <a:cs typeface="ＭＳ Ｐゴシック" charset="0"/>
              </a:rPr>
              <a:t>. </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29</a:t>
            </a:fld>
            <a:endParaRPr lang="en-US"/>
          </a:p>
        </p:txBody>
      </p:sp>
    </p:spTree>
    <p:extLst>
      <p:ext uri="{BB962C8B-B14F-4D97-AF65-F5344CB8AC3E}">
        <p14:creationId xmlns:p14="http://schemas.microsoft.com/office/powerpoint/2010/main" val="48718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important because good to know ; also because WHO is scaling</a:t>
            </a:r>
            <a:r>
              <a:rPr lang="en-US" baseline="0" dirty="0" smtClean="0"/>
              <a:t> up in countries where little </a:t>
            </a:r>
            <a:r>
              <a:rPr lang="en-US" baseline="0" dirty="0" err="1" smtClean="0"/>
              <a:t>quitline</a:t>
            </a:r>
            <a:r>
              <a:rPr lang="en-US" baseline="0" dirty="0" smtClean="0"/>
              <a:t> or NRT access. India, costa </a:t>
            </a:r>
            <a:r>
              <a:rPr lang="en-US" baseline="0" dirty="0" err="1" smtClean="0"/>
              <a:t>rica</a:t>
            </a:r>
            <a:r>
              <a:rPr lang="en-US" baseline="0" dirty="0" smtClean="0"/>
              <a:t>, </a:t>
            </a:r>
            <a:r>
              <a:rPr lang="en-US" baseline="0" dirty="0" err="1" smtClean="0"/>
              <a:t>tunisia</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32</a:t>
            </a:fld>
            <a:endParaRPr lang="en-US"/>
          </a:p>
        </p:txBody>
      </p:sp>
    </p:spTree>
    <p:extLst>
      <p:ext uri="{BB962C8B-B14F-4D97-AF65-F5344CB8AC3E}">
        <p14:creationId xmlns:p14="http://schemas.microsoft.com/office/powerpoint/2010/main" val="3131824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33</a:t>
            </a:fld>
            <a:endParaRPr lang="en-US"/>
          </a:p>
        </p:txBody>
      </p:sp>
    </p:spTree>
    <p:extLst>
      <p:ext uri="{BB962C8B-B14F-4D97-AF65-F5344CB8AC3E}">
        <p14:creationId xmlns:p14="http://schemas.microsoft.com/office/powerpoint/2010/main" val="10850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charset="0"/>
                <a:cs typeface="ＭＳ Ｐゴシック" charset="0"/>
              </a:rPr>
              <a:t>Objective: To determine whether comprehensive </a:t>
            </a:r>
            <a:r>
              <a:rPr lang="en-US" dirty="0" err="1">
                <a:ea typeface="ＭＳ Ｐゴシック" charset="0"/>
                <a:cs typeface="ＭＳ Ｐゴシック" charset="0"/>
              </a:rPr>
              <a:t>quitline</a:t>
            </a:r>
            <a:r>
              <a:rPr lang="en-US" dirty="0">
                <a:ea typeface="ＭＳ Ｐゴシック" charset="0"/>
                <a:cs typeface="ＭＳ Ｐゴシック" charset="0"/>
              </a:rPr>
              <a:t> services combined with text</a:t>
            </a:r>
          </a:p>
          <a:p>
            <a:r>
              <a:rPr lang="en-US" dirty="0">
                <a:ea typeface="ＭＳ Ｐゴシック" charset="0"/>
                <a:cs typeface="ＭＳ Ｐゴシック" charset="0"/>
              </a:rPr>
              <a:t>messaging improve smoking cessation rates beyond those achieved by offering</a:t>
            </a:r>
          </a:p>
          <a:p>
            <a:r>
              <a:rPr lang="en-US" dirty="0">
                <a:ea typeface="ＭＳ Ｐゴシック" charset="0"/>
                <a:cs typeface="ＭＳ Ｐゴシック" charset="0"/>
              </a:rPr>
              <a:t>comprehensive </a:t>
            </a:r>
            <a:r>
              <a:rPr lang="en-US" dirty="0" err="1">
                <a:ea typeface="ＭＳ Ｐゴシック" charset="0"/>
                <a:cs typeface="ＭＳ Ｐゴシック" charset="0"/>
              </a:rPr>
              <a:t>quitline</a:t>
            </a:r>
            <a:r>
              <a:rPr lang="en-US" dirty="0">
                <a:ea typeface="ＭＳ Ｐゴシック" charset="0"/>
                <a:cs typeface="ＭＳ Ｐゴシック" charset="0"/>
              </a:rPr>
              <a:t> services alone.</a:t>
            </a:r>
          </a:p>
          <a:p>
            <a:r>
              <a:rPr lang="en-US" dirty="0">
                <a:ea typeface="ＭＳ Ｐゴシック" charset="0"/>
                <a:cs typeface="ＭＳ Ｐゴシック" charset="0"/>
              </a:rPr>
              <a:t>Methods: The study sample consisted of callers to the </a:t>
            </a:r>
            <a:r>
              <a:rPr lang="en-US" dirty="0" err="1">
                <a:ea typeface="ＭＳ Ｐゴシック" charset="0"/>
                <a:cs typeface="ＭＳ Ｐゴシック" charset="0"/>
              </a:rPr>
              <a:t>Alere</a:t>
            </a:r>
            <a:r>
              <a:rPr lang="en-US" dirty="0">
                <a:ea typeface="ＭＳ Ｐゴシック" charset="0"/>
                <a:cs typeface="ＭＳ Ｐゴシック" charset="0"/>
              </a:rPr>
              <a:t> Wellbeing, Inc.</a:t>
            </a:r>
          </a:p>
          <a:p>
            <a:r>
              <a:rPr lang="en-US" dirty="0">
                <a:ea typeface="ＭＳ Ｐゴシック" charset="0"/>
                <a:cs typeface="ＭＳ Ｐゴシック" charset="0"/>
              </a:rPr>
              <a:t>commercial </a:t>
            </a:r>
            <a:r>
              <a:rPr lang="en-US" dirty="0" err="1">
                <a:ea typeface="ＭＳ Ｐゴシック" charset="0"/>
                <a:cs typeface="ＭＳ Ｐゴシック" charset="0"/>
              </a:rPr>
              <a:t>quitline</a:t>
            </a:r>
            <a:r>
              <a:rPr lang="en-US" dirty="0">
                <a:ea typeface="ＭＳ Ｐゴシック" charset="0"/>
                <a:cs typeface="ＭＳ Ｐゴシック" charset="0"/>
              </a:rPr>
              <a:t> in 2012. A quasi-experimental design was implemented using</a:t>
            </a:r>
          </a:p>
          <a:p>
            <a:r>
              <a:rPr lang="en-US" dirty="0">
                <a:ea typeface="ＭＳ Ｐゴシック" charset="0"/>
                <a:cs typeface="ＭＳ Ｐゴシック" charset="0"/>
              </a:rPr>
              <a:t>propensity score matching to create the intervention and control groups. The</a:t>
            </a:r>
          </a:p>
          <a:p>
            <a:r>
              <a:rPr lang="en-US" dirty="0">
                <a:ea typeface="ＭＳ Ｐゴシック" charset="0"/>
                <a:cs typeface="ＭＳ Ｐゴシック" charset="0"/>
              </a:rPr>
              <a:t>intervention group consisted of those who were offered and accepted a text message</a:t>
            </a:r>
          </a:p>
          <a:p>
            <a:r>
              <a:rPr lang="en-US" dirty="0">
                <a:ea typeface="ＭＳ Ｐゴシック" charset="0"/>
                <a:cs typeface="ＭＳ Ｐゴシック" charset="0"/>
              </a:rPr>
              <a:t>intervention in addition to usual </a:t>
            </a:r>
            <a:r>
              <a:rPr lang="en-US" dirty="0" err="1">
                <a:ea typeface="ＭＳ Ｐゴシック" charset="0"/>
                <a:cs typeface="ＭＳ Ｐゴシック" charset="0"/>
              </a:rPr>
              <a:t>quitline</a:t>
            </a:r>
            <a:r>
              <a:rPr lang="en-US" dirty="0">
                <a:ea typeface="ＭＳ Ｐゴシック" charset="0"/>
                <a:cs typeface="ＭＳ Ｐゴシック" charset="0"/>
              </a:rPr>
              <a:t> services, while the control group consisted of</a:t>
            </a:r>
          </a:p>
          <a:p>
            <a:r>
              <a:rPr lang="en-US" dirty="0">
                <a:ea typeface="ＭＳ Ｐゴシック" charset="0"/>
                <a:cs typeface="ＭＳ Ｐゴシック" charset="0"/>
              </a:rPr>
              <a:t>those who were not offered the text message intervention. Analyses utilized baseline</a:t>
            </a:r>
          </a:p>
          <a:p>
            <a:r>
              <a:rPr lang="en-US" dirty="0">
                <a:ea typeface="ＭＳ Ｐゴシック" charset="0"/>
                <a:cs typeface="ＭＳ Ｐゴシック" charset="0"/>
              </a:rPr>
              <a:t>data collected at intake, program use data (e.g., call history and text message use),</a:t>
            </a:r>
          </a:p>
          <a:p>
            <a:r>
              <a:rPr lang="en-US" dirty="0">
                <a:ea typeface="ＭＳ Ｐゴシック" charset="0"/>
                <a:cs typeface="ＭＳ Ｐゴシック" charset="0"/>
              </a:rPr>
              <a:t>and reports of smoking behaviors and program satisfaction collected 6 months after</a:t>
            </a:r>
          </a:p>
          <a:p>
            <a:r>
              <a:rPr lang="en-US" dirty="0">
                <a:ea typeface="ＭＳ Ｐゴシック" charset="0"/>
                <a:cs typeface="ＭＳ Ｐゴシック" charset="0"/>
              </a:rPr>
              <a:t>intake.</a:t>
            </a:r>
          </a:p>
          <a:p>
            <a:r>
              <a:rPr lang="en-US" dirty="0">
                <a:ea typeface="ＭＳ Ｐゴシック" charset="0"/>
                <a:cs typeface="ＭＳ Ｐゴシック" charset="0"/>
              </a:rPr>
              <a:t>Results: Similar rates of 7-day abstinence were reported regardless of whether</a:t>
            </a:r>
          </a:p>
          <a:p>
            <a:r>
              <a:rPr lang="en-US" dirty="0">
                <a:ea typeface="ＭＳ Ｐゴシック" charset="0"/>
                <a:cs typeface="ＭＳ Ｐゴシック" charset="0"/>
              </a:rPr>
              <a:t>participants received combined multi-call </a:t>
            </a:r>
            <a:r>
              <a:rPr lang="en-US" dirty="0" err="1">
                <a:ea typeface="ＭＳ Ｐゴシック" charset="0"/>
                <a:cs typeface="ＭＳ Ｐゴシック" charset="0"/>
              </a:rPr>
              <a:t>quitline</a:t>
            </a:r>
            <a:r>
              <a:rPr lang="en-US" dirty="0">
                <a:ea typeface="ＭＳ Ｐゴシック" charset="0"/>
                <a:cs typeface="ＭＳ Ｐゴシック" charset="0"/>
              </a:rPr>
              <a:t> services plus text messaging (25.3%)</a:t>
            </a:r>
          </a:p>
          <a:p>
            <a:r>
              <a:rPr lang="en-US" dirty="0">
                <a:ea typeface="ＭＳ Ｐゴシック" charset="0"/>
                <a:cs typeface="ＭＳ Ｐゴシック" charset="0"/>
              </a:rPr>
              <a:t>or multi-call </a:t>
            </a:r>
            <a:r>
              <a:rPr lang="en-US" dirty="0" err="1">
                <a:ea typeface="ＭＳ Ｐゴシック" charset="0"/>
                <a:cs typeface="ＭＳ Ｐゴシック" charset="0"/>
              </a:rPr>
              <a:t>quitline</a:t>
            </a:r>
            <a:r>
              <a:rPr lang="en-US" dirty="0">
                <a:ea typeface="ＭＳ Ｐゴシック" charset="0"/>
                <a:cs typeface="ＭＳ Ｐゴシック" charset="0"/>
              </a:rPr>
              <a:t> services in isolation (25.5%), though those who received combined</a:t>
            </a:r>
          </a:p>
          <a:p>
            <a:r>
              <a:rPr lang="en-US" dirty="0">
                <a:ea typeface="ＭＳ Ｐゴシック" charset="0"/>
                <a:cs typeface="ＭＳ Ｐゴシック" charset="0"/>
              </a:rPr>
              <a:t>services reported significantly higher treatment satisfaction. Among those who</a:t>
            </a:r>
          </a:p>
          <a:p>
            <a:r>
              <a:rPr lang="en-US" dirty="0">
                <a:ea typeface="ＭＳ Ｐゴシック" charset="0"/>
                <a:cs typeface="ＭＳ Ｐゴシック" charset="0"/>
              </a:rPr>
              <a:t>received combined services, the number of text messages sent to the text message</a:t>
            </a:r>
          </a:p>
          <a:p>
            <a:r>
              <a:rPr lang="en-US" dirty="0">
                <a:ea typeface="ＭＳ Ｐゴシック" charset="0"/>
                <a:cs typeface="ＭＳ Ｐゴシック" charset="0"/>
              </a:rPr>
              <a:t>program predicted 7-day abstinence such that those who sent more text messages</a:t>
            </a:r>
          </a:p>
          <a:p>
            <a:r>
              <a:rPr lang="en-US" dirty="0">
                <a:ea typeface="ＭＳ Ｐゴシック" charset="0"/>
                <a:cs typeface="ＭＳ Ｐゴシック" charset="0"/>
              </a:rPr>
              <a:t>were less likely to report 7-day abstinence.</a:t>
            </a:r>
          </a:p>
          <a:p>
            <a:r>
              <a:rPr lang="en-US" dirty="0">
                <a:ea typeface="ＭＳ Ｐゴシック" charset="0"/>
                <a:cs typeface="ＭＳ Ｐゴシック" charset="0"/>
              </a:rPr>
              <a:t>Conclusions: Text messaging may not confer additional benefits over and above those</a:t>
            </a:r>
          </a:p>
          <a:p>
            <a:r>
              <a:rPr lang="en-US" dirty="0">
                <a:ea typeface="ＭＳ Ｐゴシック" charset="0"/>
                <a:cs typeface="ＭＳ Ｐゴシック" charset="0"/>
              </a:rPr>
              <a:t>received through multi-modal, multi-call </a:t>
            </a:r>
            <a:r>
              <a:rPr lang="en-US" dirty="0" err="1">
                <a:ea typeface="ＭＳ Ｐゴシック" charset="0"/>
                <a:cs typeface="ＭＳ Ｐゴシック" charset="0"/>
              </a:rPr>
              <a:t>quitline</a:t>
            </a:r>
            <a:r>
              <a:rPr lang="en-US" dirty="0">
                <a:ea typeface="ＭＳ Ｐゴシック" charset="0"/>
                <a:cs typeface="ＭＳ Ｐゴシック" charset="0"/>
              </a:rPr>
              <a:t> programs. Future research should</a:t>
            </a:r>
          </a:p>
          <a:p>
            <a:r>
              <a:rPr lang="en-US" dirty="0">
                <a:ea typeface="ＭＳ Ｐゴシック" charset="0"/>
                <a:cs typeface="ＭＳ Ｐゴシック" charset="0"/>
              </a:rPr>
              <a:t>investigate whether text messaging programs improve quit rates when combined with</a:t>
            </a:r>
          </a:p>
          <a:p>
            <a:r>
              <a:rPr lang="en-US" dirty="0">
                <a:ea typeface="ＭＳ Ｐゴシック" charset="0"/>
                <a:cs typeface="ＭＳ Ｐゴシック" charset="0"/>
              </a:rPr>
              <a:t>less intensive services such as single-call phone counseling.</a:t>
            </a:r>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34</a:t>
            </a:fld>
            <a:endParaRPr lang="en-US"/>
          </a:p>
        </p:txBody>
      </p:sp>
    </p:spTree>
    <p:extLst>
      <p:ext uri="{BB962C8B-B14F-4D97-AF65-F5344CB8AC3E}">
        <p14:creationId xmlns:p14="http://schemas.microsoft.com/office/powerpoint/2010/main" val="1083403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a:t>
            </a:r>
            <a:r>
              <a:rPr lang="en-US" smtClean="0">
                <a:ea typeface="ＭＳ Ｐゴシック" charset="0"/>
                <a:cs typeface="ＭＳ Ｐゴシック" charset="0"/>
              </a:rPr>
              <a:t>. </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36</a:t>
            </a:fld>
            <a:endParaRPr lang="en-US"/>
          </a:p>
        </p:txBody>
      </p:sp>
    </p:spTree>
    <p:extLst>
      <p:ext uri="{BB962C8B-B14F-4D97-AF65-F5344CB8AC3E}">
        <p14:creationId xmlns:p14="http://schemas.microsoft.com/office/powerpoint/2010/main" val="1069733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38</a:t>
            </a:fld>
            <a:endParaRPr lang="en-US"/>
          </a:p>
        </p:txBody>
      </p:sp>
    </p:spTree>
    <p:extLst>
      <p:ext uri="{BB962C8B-B14F-4D97-AF65-F5344CB8AC3E}">
        <p14:creationId xmlns:p14="http://schemas.microsoft.com/office/powerpoint/2010/main" val="1434210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1082675" y="682625"/>
            <a:ext cx="4532313" cy="3400425"/>
          </a:xfrm>
          <a:noFill/>
          <a:ln>
            <a:solidFill>
              <a:srgbClr val="000000"/>
            </a:solidFill>
            <a:miter lim="800000"/>
            <a:headEnd/>
            <a:tailEnd/>
          </a:ln>
        </p:spPr>
      </p:sp>
      <p:sp>
        <p:nvSpPr>
          <p:cNvPr id="78850" name="Notes Placeholder 2"/>
          <p:cNvSpPr>
            <a:spLocks noGrp="1"/>
          </p:cNvSpPr>
          <p:nvPr>
            <p:ph type="body" idx="1"/>
          </p:nvPr>
        </p:nvSpPr>
        <p:spPr>
          <a:xfrm>
            <a:off x="669073" y="4310257"/>
            <a:ext cx="5358636" cy="4079737"/>
          </a:xfrm>
          <a:noFill/>
          <a:ln/>
        </p:spPr>
        <p:txBody>
          <a:bodyPr lIns="90079" tIns="45041" rIns="90079" bIns="45041"/>
          <a:lstStyle/>
          <a:p>
            <a:pPr eaLnBrk="1" hangingPunct="1"/>
            <a:r>
              <a:rPr lang="en-US" dirty="0" smtClean="0">
                <a:ea typeface="ＭＳ Ｐゴシック" charset="-128"/>
                <a:cs typeface="ＭＳ Ｐゴシック" charset="-128"/>
              </a:rPr>
              <a:t>Spreading</a:t>
            </a:r>
            <a:r>
              <a:rPr lang="en-US" baseline="0" dirty="0" smtClean="0">
                <a:ea typeface="ＭＳ Ｐゴシック" charset="-128"/>
                <a:cs typeface="ＭＳ Ｐゴシック" charset="-128"/>
              </a:rPr>
              <a:t> to other vulnerable populations</a:t>
            </a:r>
            <a:endParaRPr lang="en-US" dirty="0">
              <a:ea typeface="ＭＳ Ｐゴシック" charset="-128"/>
              <a:cs typeface="ＭＳ Ｐゴシック" charset="-128"/>
            </a:endParaRPr>
          </a:p>
        </p:txBody>
      </p:sp>
      <p:sp>
        <p:nvSpPr>
          <p:cNvPr id="78851" name="Slide Number Placeholder 3"/>
          <p:cNvSpPr txBox="1">
            <a:spLocks noGrp="1"/>
          </p:cNvSpPr>
          <p:nvPr/>
        </p:nvSpPr>
        <p:spPr bwMode="auto">
          <a:xfrm>
            <a:off x="3794944" y="8617419"/>
            <a:ext cx="2900323" cy="453304"/>
          </a:xfrm>
          <a:prstGeom prst="rect">
            <a:avLst/>
          </a:prstGeom>
          <a:noFill/>
          <a:ln w="9525">
            <a:noFill/>
            <a:miter lim="800000"/>
            <a:headEnd/>
            <a:tailEnd/>
          </a:ln>
        </p:spPr>
        <p:txBody>
          <a:bodyPr lIns="90079" tIns="45041" rIns="90079" bIns="45041" anchor="b">
            <a:prstTxWarp prst="textNoShape">
              <a:avLst/>
            </a:prstTxWarp>
          </a:bodyPr>
          <a:lstStyle/>
          <a:p>
            <a:pPr algn="r" defTabSz="888889"/>
            <a:fld id="{4AF80DDE-D631-5B48-B956-B3613F4CAD40}" type="slidenum">
              <a:rPr lang="en-US" sz="1200"/>
              <a:pPr algn="r" defTabSz="888889"/>
              <a:t>39</a:t>
            </a:fld>
            <a:endParaRPr lang="en-US" sz="1200" dirty="0"/>
          </a:p>
        </p:txBody>
      </p:sp>
    </p:spTree>
    <p:extLst>
      <p:ext uri="{BB962C8B-B14F-4D97-AF65-F5344CB8AC3E}">
        <p14:creationId xmlns:p14="http://schemas.microsoft.com/office/powerpoint/2010/main" val="121108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talk about </a:t>
            </a:r>
            <a:r>
              <a:rPr lang="en-US" dirty="0" err="1" smtClean="0"/>
              <a:t>elminating</a:t>
            </a:r>
            <a:r>
              <a:rPr lang="en-US" baseline="0" dirty="0" smtClean="0"/>
              <a:t> disparities in cancer, eliminating smoking is key because it is a behavior that is so much more a problem of those with low </a:t>
            </a:r>
            <a:r>
              <a:rPr lang="en-US" baseline="0" dirty="0" err="1" smtClean="0"/>
              <a:t>ses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5</a:t>
            </a:fld>
            <a:endParaRPr lang="en-US"/>
          </a:p>
        </p:txBody>
      </p:sp>
    </p:spTree>
    <p:extLst>
      <p:ext uri="{BB962C8B-B14F-4D97-AF65-F5344CB8AC3E}">
        <p14:creationId xmlns:p14="http://schemas.microsoft.com/office/powerpoint/2010/main" val="1656961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F2993-DEF8-40F9-B6E5-67C3B1BA8CFF}" type="slidenum">
              <a:rPr lang="en-US" smtClean="0"/>
              <a:pPr/>
              <a:t>40</a:t>
            </a:fld>
            <a:endParaRPr lang="en-US"/>
          </a:p>
        </p:txBody>
      </p:sp>
    </p:spTree>
    <p:extLst>
      <p:ext uri="{BB962C8B-B14F-4D97-AF65-F5344CB8AC3E}">
        <p14:creationId xmlns:p14="http://schemas.microsoft.com/office/powerpoint/2010/main" val="35561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4FA0E8-C005-4C49-A5E2-C0AE49B72A6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807679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a:t>
            </a:r>
            <a:r>
              <a:rPr lang="en-US" smtClean="0">
                <a:ea typeface="ＭＳ Ｐゴシック" charset="0"/>
                <a:cs typeface="ＭＳ Ｐゴシック" charset="0"/>
              </a:rPr>
              <a:t>. </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47</a:t>
            </a:fld>
            <a:endParaRPr lang="en-US"/>
          </a:p>
        </p:txBody>
      </p:sp>
    </p:spTree>
    <p:extLst>
      <p:ext uri="{BB962C8B-B14F-4D97-AF65-F5344CB8AC3E}">
        <p14:creationId xmlns:p14="http://schemas.microsoft.com/office/powerpoint/2010/main" val="275611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a:noFill/>
          <a:ln/>
        </p:spPr>
        <p:txBody>
          <a:bodyPr lIns="89566" tIns="44784" rIns="89566" bIns="44784"/>
          <a:lstStyle/>
          <a:p>
            <a:pPr eaLnBrk="1" hangingPunct="1">
              <a:spcBef>
                <a:spcPct val="0"/>
              </a:spcBef>
            </a:pPr>
            <a:r>
              <a:rPr lang="en-US" dirty="0" smtClean="0">
                <a:ea typeface="ＭＳ Ｐゴシック" charset="-128"/>
              </a:rPr>
              <a:t>Wherea</a:t>
            </a:r>
            <a:r>
              <a:rPr lang="en-US" baseline="0" dirty="0" smtClean="0">
                <a:ea typeface="ＭＳ Ｐゴシック" charset="-128"/>
              </a:rPr>
              <a:t>s there is no central repository of text messaging programs, b/c of the way that apps work, there is a central repository in the form of the iTunes app store and the android market. Apple revolutionized apps by promoting access to 3</a:t>
            </a:r>
            <a:r>
              <a:rPr lang="en-US" baseline="30000" dirty="0" smtClean="0">
                <a:ea typeface="ＭＳ Ｐゴシック" charset="-128"/>
              </a:rPr>
              <a:t>rd</a:t>
            </a:r>
            <a:r>
              <a:rPr lang="en-US" baseline="0" dirty="0" smtClean="0">
                <a:ea typeface="ＭＳ Ｐゴシック" charset="-128"/>
              </a:rPr>
              <a:t> party developers. </a:t>
            </a:r>
            <a:endParaRPr lang="en-US" dirty="0" smtClean="0">
              <a:ea typeface="ＭＳ Ｐゴシック" charset="-128"/>
            </a:endParaRPr>
          </a:p>
        </p:txBody>
      </p:sp>
      <p:sp>
        <p:nvSpPr>
          <p:cNvPr id="79875" name="Slide Number Placeholder 3"/>
          <p:cNvSpPr txBox="1">
            <a:spLocks noGrp="1"/>
          </p:cNvSpPr>
          <p:nvPr/>
        </p:nvSpPr>
        <p:spPr bwMode="auto">
          <a:xfrm>
            <a:off x="3793293" y="8617082"/>
            <a:ext cx="2901939" cy="453614"/>
          </a:xfrm>
          <a:prstGeom prst="rect">
            <a:avLst/>
          </a:prstGeom>
          <a:noFill/>
          <a:ln w="9525">
            <a:noFill/>
            <a:miter lim="800000"/>
            <a:headEnd/>
            <a:tailEnd/>
          </a:ln>
        </p:spPr>
        <p:txBody>
          <a:bodyPr lIns="89566" tIns="44784" rIns="89566" bIns="44784" anchor="b"/>
          <a:lstStyle/>
          <a:p>
            <a:pPr algn="r" defTabSz="870953"/>
            <a:fld id="{0B692A09-CBDE-410E-A3BF-5F6D80472C96}" type="slidenum">
              <a:rPr lang="en-US" sz="1200"/>
              <a:pPr algn="r" defTabSz="870953"/>
              <a:t>51</a:t>
            </a:fld>
            <a:endParaRPr lang="en-US" sz="1200"/>
          </a:p>
        </p:txBody>
      </p:sp>
    </p:spTree>
    <p:extLst>
      <p:ext uri="{BB962C8B-B14F-4D97-AF65-F5344CB8AC3E}">
        <p14:creationId xmlns:p14="http://schemas.microsoft.com/office/powerpoint/2010/main" val="2032979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from no national program</a:t>
            </a:r>
            <a:r>
              <a:rPr lang="en-US" baseline="0" dirty="0" smtClean="0"/>
              <a:t> to 2 million enrolled in matter of months.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54</a:t>
            </a:fld>
            <a:endParaRPr lang="en-US"/>
          </a:p>
        </p:txBody>
      </p:sp>
    </p:spTree>
    <p:extLst>
      <p:ext uri="{BB962C8B-B14F-4D97-AF65-F5344CB8AC3E}">
        <p14:creationId xmlns:p14="http://schemas.microsoft.com/office/powerpoint/2010/main" val="151188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Text4Baby is a trusted</a:t>
            </a:r>
            <a:r>
              <a:rPr lang="en-US" baseline="0" dirty="0" smtClean="0"/>
              <a:t> source of health information</a:t>
            </a:r>
            <a:endParaRPr lang="en-US" dirty="0" smtClean="0"/>
          </a:p>
          <a:p>
            <a:endParaRPr lang="en-US" dirty="0" smtClean="0"/>
          </a:p>
          <a:p>
            <a:r>
              <a:rPr lang="en-US" dirty="0" smtClean="0"/>
              <a:t>Persistent and frequent follow-up to enroll</a:t>
            </a:r>
          </a:p>
          <a:p>
            <a:r>
              <a:rPr lang="en-US" dirty="0" smtClean="0"/>
              <a:t>Framing of initial message is important </a:t>
            </a:r>
          </a:p>
          <a:p>
            <a:endParaRPr lang="en-US" dirty="0"/>
          </a:p>
        </p:txBody>
      </p:sp>
      <p:sp>
        <p:nvSpPr>
          <p:cNvPr id="4" name="Slide Number Placeholder 3"/>
          <p:cNvSpPr>
            <a:spLocks noGrp="1"/>
          </p:cNvSpPr>
          <p:nvPr>
            <p:ph type="sldNum" sz="quarter" idx="10"/>
          </p:nvPr>
        </p:nvSpPr>
        <p:spPr/>
        <p:txBody>
          <a:bodyPr/>
          <a:lstStyle/>
          <a:p>
            <a:fld id="{807F2993-DEF8-40F9-B6E5-67C3B1BA8CFF}" type="slidenum">
              <a:rPr lang="en-US" smtClean="0"/>
              <a:pPr/>
              <a:t>55</a:t>
            </a:fld>
            <a:endParaRPr lang="en-US"/>
          </a:p>
        </p:txBody>
      </p:sp>
    </p:spTree>
    <p:extLst>
      <p:ext uri="{BB962C8B-B14F-4D97-AF65-F5344CB8AC3E}">
        <p14:creationId xmlns:p14="http://schemas.microsoft.com/office/powerpoint/2010/main" val="852337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real value is proactive.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57</a:t>
            </a:fld>
            <a:endParaRPr lang="en-US"/>
          </a:p>
        </p:txBody>
      </p:sp>
    </p:spTree>
    <p:extLst>
      <p:ext uri="{BB962C8B-B14F-4D97-AF65-F5344CB8AC3E}">
        <p14:creationId xmlns:p14="http://schemas.microsoft.com/office/powerpoint/2010/main" val="1081315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charset="0"/>
                <a:cs typeface="ＭＳ Ｐゴシック" charset="0"/>
              </a:rPr>
              <a:t>Today in my talk would like to tell you about my work at the intersection of tobacco treatment</a:t>
            </a:r>
            <a:r>
              <a:rPr lang="en-US" baseline="0" dirty="0" smtClean="0">
                <a:ea typeface="ＭＳ Ｐゴシック" charset="0"/>
                <a:cs typeface="ＭＳ Ｐゴシック" charset="0"/>
              </a:rPr>
              <a:t> and </a:t>
            </a:r>
            <a:r>
              <a:rPr lang="en-US" baseline="0" dirty="0" err="1" smtClean="0">
                <a:ea typeface="ＭＳ Ｐゴシック" charset="0"/>
                <a:cs typeface="ＭＳ Ｐゴシック" charset="0"/>
              </a:rPr>
              <a:t>comm</a:t>
            </a:r>
            <a:r>
              <a:rPr lang="en-US" baseline="0" dirty="0" smtClean="0">
                <a:ea typeface="ＭＳ Ｐゴシック" charset="0"/>
                <a:cs typeface="ＭＳ Ｐゴシック" charset="0"/>
              </a:rPr>
              <a:t> technology and </a:t>
            </a:r>
            <a:r>
              <a:rPr lang="en-US" dirty="0" smtClean="0">
                <a:ea typeface="ＭＳ Ｐゴシック" charset="0"/>
                <a:cs typeface="ＭＳ Ｐゴシック" charset="0"/>
              </a:rPr>
              <a:t>address the following 4 questions</a:t>
            </a:r>
            <a:r>
              <a:rPr lang="en-US" smtClean="0">
                <a:ea typeface="ＭＳ Ｐゴシック" charset="0"/>
                <a:cs typeface="ＭＳ Ｐゴシック" charset="0"/>
              </a:rPr>
              <a:t>. </a:t>
            </a:r>
            <a:endParaRPr lang="en-US"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579D13E-C64B-4BA3-9E9E-7C55C4793F13}" type="slidenum">
              <a:rPr lang="en-US" smtClean="0"/>
              <a:pPr/>
              <a:t>58</a:t>
            </a:fld>
            <a:endParaRPr lang="en-US"/>
          </a:p>
        </p:txBody>
      </p:sp>
    </p:spTree>
    <p:extLst>
      <p:ext uri="{BB962C8B-B14F-4D97-AF65-F5344CB8AC3E}">
        <p14:creationId xmlns:p14="http://schemas.microsoft.com/office/powerpoint/2010/main" val="1228289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priority</a:t>
            </a:r>
            <a:r>
              <a:rPr lang="en-US" baseline="0" dirty="0" smtClean="0"/>
              <a:t> populations will need proactive.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59</a:t>
            </a:fld>
            <a:endParaRPr lang="en-US"/>
          </a:p>
        </p:txBody>
      </p:sp>
    </p:spTree>
    <p:extLst>
      <p:ext uri="{BB962C8B-B14F-4D97-AF65-F5344CB8AC3E}">
        <p14:creationId xmlns:p14="http://schemas.microsoft.com/office/powerpoint/2010/main" val="886485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technology we</a:t>
            </a:r>
            <a:r>
              <a:rPr lang="en-US" baseline="0" dirty="0" smtClean="0"/>
              <a:t> do have the evidence that we can offer efficacious interventions and increase reach.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9E11610-6A30-154B-BEDE-5FB43F1C1E29}" type="slidenum">
              <a:rPr lang="en-US" smtClean="0"/>
              <a:t>60</a:t>
            </a:fld>
            <a:endParaRPr lang="en-US"/>
          </a:p>
        </p:txBody>
      </p:sp>
    </p:spTree>
    <p:extLst>
      <p:ext uri="{BB962C8B-B14F-4D97-AF65-F5344CB8AC3E}">
        <p14:creationId xmlns:p14="http://schemas.microsoft.com/office/powerpoint/2010/main" val="285862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www.cdc.gov</a:t>
            </a:r>
            <a:r>
              <a:rPr lang="en-US" dirty="0" smtClean="0"/>
              <a:t>/tobacco/</a:t>
            </a:r>
            <a:r>
              <a:rPr lang="en-US" dirty="0" err="1" smtClean="0"/>
              <a:t>infographics</a:t>
            </a:r>
            <a:r>
              <a:rPr lang="en-US" dirty="0" smtClean="0"/>
              <a:t>/health-effects/</a:t>
            </a:r>
            <a:r>
              <a:rPr lang="en-US" dirty="0" err="1" smtClean="0"/>
              <a:t>index.htm#smoking-risks</a:t>
            </a:r>
            <a:endParaRPr lang="en-US" dirty="0" smtClean="0"/>
          </a:p>
          <a:p>
            <a:endParaRPr lang="en-US" dirty="0" smtClean="0"/>
          </a:p>
          <a:p>
            <a:r>
              <a:rPr lang="en-US" dirty="0" smtClean="0"/>
              <a:t>Smoking is strongly associated with numerous cancers including</a:t>
            </a:r>
            <a:r>
              <a:rPr lang="en-US" baseline="0" dirty="0" smtClean="0"/>
              <a:t> XX</a:t>
            </a:r>
          </a:p>
          <a:p>
            <a:r>
              <a:rPr lang="en-US" baseline="0" dirty="0" smtClean="0"/>
              <a:t>Leading </a:t>
            </a:r>
            <a:r>
              <a:rPr lang="en-US" baseline="0" dirty="0" err="1" smtClean="0"/>
              <a:t>prevenatble</a:t>
            </a:r>
            <a:r>
              <a:rPr lang="en-US" baseline="0" dirty="0" smtClean="0"/>
              <a:t> cause of death.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6</a:t>
            </a:fld>
            <a:endParaRPr lang="en-US"/>
          </a:p>
        </p:txBody>
      </p:sp>
    </p:spTree>
    <p:extLst>
      <p:ext uri="{BB962C8B-B14F-4D97-AF65-F5344CB8AC3E}">
        <p14:creationId xmlns:p14="http://schemas.microsoft.com/office/powerpoint/2010/main" val="1955000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not pie in the sky; these require some investment but the technology is there. </a:t>
            </a:r>
            <a:endParaRPr lang="en-US"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61</a:t>
            </a:fld>
            <a:endParaRPr lang="en-US"/>
          </a:p>
        </p:txBody>
      </p:sp>
    </p:spTree>
    <p:extLst>
      <p:ext uri="{BB962C8B-B14F-4D97-AF65-F5344CB8AC3E}">
        <p14:creationId xmlns:p14="http://schemas.microsoft.com/office/powerpoint/2010/main" val="1591232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 Greenberg,</a:t>
            </a:r>
            <a:r>
              <a:rPr lang="en-US" baseline="0" dirty="0" smtClean="0"/>
              <a:t> Marc Fishman</a:t>
            </a:r>
          </a:p>
          <a:p>
            <a:r>
              <a:rPr lang="en-US" baseline="0" dirty="0" smtClean="0"/>
              <a:t>Kim horn</a:t>
            </a:r>
          </a:p>
          <a:p>
            <a:r>
              <a:rPr lang="en-US" baseline="0" dirty="0" smtClean="0"/>
              <a:t>(</a:t>
            </a:r>
            <a:r>
              <a:rPr lang="en-US" baseline="0" dirty="0" err="1" smtClean="0"/>
              <a:t>ed</a:t>
            </a:r>
            <a:r>
              <a:rPr lang="en-US" baseline="0" dirty="0" smtClean="0"/>
              <a:t> </a:t>
            </a:r>
            <a:r>
              <a:rPr lang="en-US" baseline="0" dirty="0" err="1" smtClean="0"/>
              <a:t>maibach</a:t>
            </a:r>
            <a:r>
              <a:rPr lang="en-US" baseline="0" dirty="0" smtClean="0"/>
              <a:t>)     </a:t>
            </a:r>
          </a:p>
        </p:txBody>
      </p:sp>
      <p:sp>
        <p:nvSpPr>
          <p:cNvPr id="4" name="Slide Number Placeholder 3"/>
          <p:cNvSpPr>
            <a:spLocks noGrp="1"/>
          </p:cNvSpPr>
          <p:nvPr>
            <p:ph type="sldNum" sz="quarter" idx="10"/>
          </p:nvPr>
        </p:nvSpPr>
        <p:spPr/>
        <p:txBody>
          <a:bodyPr/>
          <a:lstStyle/>
          <a:p>
            <a:fld id="{29E11610-6A30-154B-BEDE-5FB43F1C1E29}" type="slidenum">
              <a:rPr lang="en-US" smtClean="0"/>
              <a:t>62</a:t>
            </a:fld>
            <a:endParaRPr lang="en-US"/>
          </a:p>
        </p:txBody>
      </p:sp>
    </p:spTree>
    <p:extLst>
      <p:ext uri="{BB962C8B-B14F-4D97-AF65-F5344CB8AC3E}">
        <p14:creationId xmlns:p14="http://schemas.microsoft.com/office/powerpoint/2010/main" val="30067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technology I will talk about today is mobile phones; but also interested in X-box for gaming an</a:t>
            </a:r>
            <a:r>
              <a:rPr lang="en-US" baseline="0" dirty="0" smtClean="0"/>
              <a:t>d EHRs.</a:t>
            </a:r>
            <a:endParaRPr lang="en-US" dirty="0" smtClean="0"/>
          </a:p>
          <a:p>
            <a:endParaRPr lang="en-US" dirty="0" smtClean="0"/>
          </a:p>
          <a:p>
            <a:r>
              <a:rPr lang="en-US" dirty="0" smtClean="0"/>
              <a:t>We all in this</a:t>
            </a:r>
            <a:r>
              <a:rPr lang="en-US" baseline="0" dirty="0" smtClean="0"/>
              <a:t> room depend on computers , smartphones, and tablets. Perhaps Have accounts on twitter, </a:t>
            </a:r>
            <a:r>
              <a:rPr lang="en-US" baseline="0" dirty="0" err="1" smtClean="0"/>
              <a:t>instagram</a:t>
            </a:r>
            <a:r>
              <a:rPr lang="en-US" baseline="0" dirty="0" smtClean="0"/>
              <a:t>, </a:t>
            </a:r>
            <a:r>
              <a:rPr lang="en-US" baseline="0" dirty="0" err="1" smtClean="0"/>
              <a:t>facebook</a:t>
            </a:r>
            <a:r>
              <a:rPr lang="en-US" baseline="0" dirty="0" smtClean="0"/>
              <a:t>. But what are the current and future use patterns of the people we serve. In the case of smokers , who are low income, low education populations.  </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7</a:t>
            </a:fld>
            <a:endParaRPr lang="en-US"/>
          </a:p>
        </p:txBody>
      </p:sp>
    </p:spTree>
    <p:extLst>
      <p:ext uri="{BB962C8B-B14F-4D97-AF65-F5344CB8AC3E}">
        <p14:creationId xmlns:p14="http://schemas.microsoft.com/office/powerpoint/2010/main" val="2337408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exception of age, all groups above</a:t>
            </a:r>
            <a:r>
              <a:rPr lang="en-US" baseline="0" dirty="0" smtClean="0"/>
              <a:t> 85% ownership: all ethnicity; all ages, all </a:t>
            </a:r>
            <a:r>
              <a:rPr lang="en-US" baseline="0" dirty="0" err="1" smtClean="0"/>
              <a:t>hh</a:t>
            </a:r>
            <a:r>
              <a:rPr lang="en-US" baseline="0" dirty="0" smtClean="0"/>
              <a:t> income including less than 30K, all education levels.</a:t>
            </a:r>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8</a:t>
            </a:fld>
            <a:endParaRPr lang="en-US"/>
          </a:p>
        </p:txBody>
      </p:sp>
    </p:spTree>
    <p:extLst>
      <p:ext uri="{BB962C8B-B14F-4D97-AF65-F5344CB8AC3E}">
        <p14:creationId xmlns:p14="http://schemas.microsoft.com/office/powerpoint/2010/main" val="403370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Establish that smokers,</a:t>
            </a:r>
            <a:r>
              <a:rPr lang="en-US" baseline="0" dirty="0" smtClean="0"/>
              <a:t> even low income smokers have cell phones. </a:t>
            </a:r>
          </a:p>
          <a:p>
            <a:r>
              <a:rPr lang="en-US" dirty="0" smtClean="0">
                <a:solidFill>
                  <a:srgbClr val="000000"/>
                </a:solidFill>
                <a:latin typeface="Calibri" charset="0"/>
              </a:rPr>
              <a:t>Free (smart)phones offered through Lifeline to Medicaid insured</a:t>
            </a:r>
          </a:p>
          <a:p>
            <a:r>
              <a:rPr lang="en-US" dirty="0" smtClean="0">
                <a:solidFill>
                  <a:srgbClr val="000000"/>
                </a:solidFill>
                <a:latin typeface="Calibri" charset="0"/>
              </a:rPr>
              <a:t>Cell phone only HH</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Calibri" charset="0"/>
              </a:rPr>
              <a:t>While easy get a phone—Lifeline for Medicaid—still hard to maintain. Data. </a:t>
            </a:r>
            <a:r>
              <a:rPr lang="en-US" dirty="0" err="1" smtClean="0">
                <a:solidFill>
                  <a:srgbClr val="000000"/>
                </a:solidFill>
                <a:latin typeface="Calibri" charset="0"/>
              </a:rPr>
              <a:t>Wifi</a:t>
            </a:r>
            <a:r>
              <a:rPr lang="en-US" dirty="0" smtClean="0">
                <a:solidFill>
                  <a:srgbClr val="000000"/>
                </a:solidFill>
                <a:latin typeface="Calibri" charset="0"/>
              </a:rPr>
              <a:t> access. Keep Charged. </a:t>
            </a:r>
            <a:r>
              <a:rPr lang="en-US" dirty="0" err="1" smtClean="0">
                <a:solidFill>
                  <a:srgbClr val="000000"/>
                </a:solidFill>
                <a:latin typeface="Calibri" charset="0"/>
              </a:rPr>
              <a:t>LinkNYC</a:t>
            </a:r>
            <a:r>
              <a:rPr lang="en-US" dirty="0" smtClean="0">
                <a:solidFill>
                  <a:srgbClr val="000000"/>
                </a:solidFill>
                <a:latin typeface="Calibri" charset="0"/>
              </a:rPr>
              <a:t> kiosks.</a:t>
            </a:r>
          </a:p>
          <a:p>
            <a:endParaRPr lang="en-US" dirty="0"/>
          </a:p>
        </p:txBody>
      </p:sp>
      <p:sp>
        <p:nvSpPr>
          <p:cNvPr id="4" name="Slide Number Placeholder 3"/>
          <p:cNvSpPr>
            <a:spLocks noGrp="1"/>
          </p:cNvSpPr>
          <p:nvPr>
            <p:ph type="sldNum" sz="quarter" idx="10"/>
          </p:nvPr>
        </p:nvSpPr>
        <p:spPr/>
        <p:txBody>
          <a:bodyPr/>
          <a:lstStyle/>
          <a:p>
            <a:fld id="{29E11610-6A30-154B-BEDE-5FB43F1C1E29}" type="slidenum">
              <a:rPr lang="en-US" smtClean="0"/>
              <a:t>9</a:t>
            </a:fld>
            <a:endParaRPr lang="en-US"/>
          </a:p>
        </p:txBody>
      </p:sp>
    </p:spTree>
    <p:extLst>
      <p:ext uri="{BB962C8B-B14F-4D97-AF65-F5344CB8AC3E}">
        <p14:creationId xmlns:p14="http://schemas.microsoft.com/office/powerpoint/2010/main" val="123611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not treated as chronic, not reach people in all stages,</a:t>
            </a:r>
            <a:r>
              <a:rPr lang="en-US" baseline="0" dirty="0" smtClean="0"/>
              <a:t> interactions not studied…</a:t>
            </a:r>
          </a:p>
          <a:p>
            <a:endParaRPr lang="en-US" baseline="0" dirty="0" smtClean="0"/>
          </a:p>
          <a:p>
            <a:r>
              <a:rPr lang="en-US" dirty="0" err="1">
                <a:ea typeface="ＭＳ Ｐゴシック" charset="0"/>
                <a:cs typeface="ＭＳ Ｐゴシック" charset="0"/>
              </a:rPr>
              <a:t>Prev</a:t>
            </a:r>
            <a:r>
              <a:rPr lang="en-US" dirty="0">
                <a:ea typeface="ＭＳ Ｐゴシック" charset="0"/>
                <a:cs typeface="ＭＳ Ｐゴシック" charset="0"/>
              </a:rPr>
              <a:t> Med. 2010 Sep-Oct;51(3-4):199-213. </a:t>
            </a:r>
            <a:r>
              <a:rPr lang="en-US" dirty="0" err="1">
                <a:ea typeface="ＭＳ Ｐゴシック" charset="0"/>
                <a:cs typeface="ＭＳ Ｐゴシック" charset="0"/>
              </a:rPr>
              <a:t>doi</a:t>
            </a:r>
            <a:r>
              <a:rPr lang="en-US" dirty="0">
                <a:ea typeface="ＭＳ Ｐゴシック" charset="0"/>
                <a:cs typeface="ＭＳ Ｐゴシック" charset="0"/>
              </a:rPr>
              <a:t>: 10.1016/j.ypmed.2010.06.007. </a:t>
            </a:r>
            <a:r>
              <a:rPr lang="en-US" dirty="0" err="1">
                <a:ea typeface="ＭＳ Ｐゴシック" charset="0"/>
                <a:cs typeface="ＭＳ Ｐゴシック" charset="0"/>
              </a:rPr>
              <a:t>Epub</a:t>
            </a:r>
            <a:r>
              <a:rPr lang="en-US" dirty="0">
                <a:ea typeface="ＭＳ Ｐゴシック" charset="0"/>
                <a:cs typeface="ＭＳ Ｐゴシック" charset="0"/>
              </a:rPr>
              <a:t> 2010 Jun 17.</a:t>
            </a:r>
          </a:p>
          <a:p>
            <a:r>
              <a:rPr lang="en-US" b="1" dirty="0">
                <a:ea typeface="ＭＳ Ｐゴシック" charset="0"/>
                <a:cs typeface="ＭＳ Ｐゴシック" charset="0"/>
              </a:rPr>
              <a:t>Strategies to increase the delivery of smoking cessation treatments in primary care settings: a systematic review and meta-analysis.</a:t>
            </a:r>
          </a:p>
          <a:p>
            <a:r>
              <a:rPr lang="en-US" dirty="0">
                <a:ea typeface="ＭＳ Ｐゴシック" charset="0"/>
                <a:cs typeface="ＭＳ Ｐゴシック" charset="0"/>
                <a:hlinkClick r:id="rId3" invalidUrl="https://www.ncbi.nlm.nih.gov/pubmed/?term=Papadakis S[Author]&amp;cauthor=true&amp;cauthor_uid=20600264"/>
              </a:rPr>
              <a:t>Papadakis S1, </a:t>
            </a:r>
            <a:r>
              <a:rPr lang="en-US" dirty="0">
                <a:ea typeface="ＭＳ Ｐゴシック" charset="0"/>
                <a:cs typeface="ＭＳ Ｐゴシック" charset="0"/>
                <a:hlinkClick r:id="rId4" invalidUrl="https://www.ncbi.nlm.nih.gov/pubmed/?term=McDonald P[Author]&amp;cauthor=true&amp;cauthor_uid=20600264"/>
              </a:rPr>
              <a:t>McDonald P, </a:t>
            </a:r>
            <a:r>
              <a:rPr lang="en-US" dirty="0">
                <a:ea typeface="ＭＳ Ｐゴシック" charset="0"/>
                <a:cs typeface="ＭＳ Ｐゴシック" charset="0"/>
                <a:hlinkClick r:id="rId5" invalidUrl="https://www.ncbi.nlm.nih.gov/pubmed/?term=Mullen KA[Author]&amp;cauthor=true&amp;cauthor_uid=20600264"/>
              </a:rPr>
              <a:t>Mullen KA, </a:t>
            </a:r>
            <a:r>
              <a:rPr lang="en-US" dirty="0">
                <a:ea typeface="ＭＳ Ｐゴシック" charset="0"/>
                <a:cs typeface="ＭＳ Ｐゴシック" charset="0"/>
                <a:hlinkClick r:id="rId6" invalidUrl="https://www.ncbi.nlm.nih.gov/pubmed/?term=Reid R[Author]&amp;cauthor=true&amp;cauthor_uid=20600264"/>
              </a:rPr>
              <a:t>Reid R, </a:t>
            </a:r>
            <a:r>
              <a:rPr lang="en-US" dirty="0">
                <a:ea typeface="ＭＳ Ｐゴシック" charset="0"/>
                <a:cs typeface="ＭＳ Ｐゴシック" charset="0"/>
                <a:hlinkClick r:id="rId7" invalidUrl="https://www.ncbi.nlm.nih.gov/pubmed/?term=Skulsky K[Author]&amp;cauthor=true&amp;cauthor_uid=20600264"/>
              </a:rPr>
              <a:t>Skulsky K, </a:t>
            </a:r>
            <a:r>
              <a:rPr lang="en-US" dirty="0">
                <a:ea typeface="ＭＳ Ｐゴシック" charset="0"/>
                <a:cs typeface="ＭＳ Ｐゴシック" charset="0"/>
                <a:hlinkClick r:id="rId8" invalidUrl="https://www.ncbi.nlm.nih.gov/pubmed/?term=Pipe A[Author]&amp;cauthor=true&amp;cauthor_uid=20600264"/>
              </a:rPr>
              <a:t>Pipe A.</a:t>
            </a:r>
          </a:p>
          <a:p>
            <a:r>
              <a:rPr lang="en-US" b="1" dirty="0">
                <a:ea typeface="ＭＳ Ｐゴシック" charset="0"/>
                <a:cs typeface="ＭＳ Ｐゴシック" charset="0"/>
              </a:rPr>
              <a:t>Author information</a:t>
            </a:r>
          </a:p>
          <a:p>
            <a:endParaRPr lang="en-US" b="1" dirty="0">
              <a:ea typeface="ＭＳ Ｐゴシック" charset="0"/>
              <a:cs typeface="ＭＳ Ｐゴシック" charset="0"/>
            </a:endParaRPr>
          </a:p>
          <a:p>
            <a:endParaRPr lang="en-US" dirty="0">
              <a:ea typeface="ＭＳ Ｐゴシック" charset="0"/>
              <a:cs typeface="ＭＳ Ｐゴシック" charset="0"/>
            </a:endParaRPr>
          </a:p>
          <a:p>
            <a:r>
              <a:rPr lang="en-US" b="1" dirty="0">
                <a:ea typeface="ＭＳ Ｐゴシック" charset="0"/>
                <a:cs typeface="ＭＳ Ｐゴシック" charset="0"/>
              </a:rPr>
              <a:t>Abstract</a:t>
            </a:r>
            <a:endParaRPr lang="en-US" dirty="0">
              <a:ea typeface="ＭＳ Ｐゴシック" charset="0"/>
              <a:cs typeface="ＭＳ Ｐゴシック" charset="0"/>
            </a:endParaRPr>
          </a:p>
          <a:p>
            <a:r>
              <a:rPr lang="en-US" b="1" dirty="0">
                <a:ea typeface="ＭＳ Ｐゴシック" charset="0"/>
                <a:cs typeface="ＭＳ Ｐゴシック" charset="0"/>
              </a:rPr>
              <a:t>OBJECTIVES:</a:t>
            </a:r>
          </a:p>
          <a:p>
            <a:r>
              <a:rPr lang="en-US" dirty="0">
                <a:ea typeface="ＭＳ Ｐゴシック" charset="0"/>
                <a:cs typeface="ＭＳ Ｐゴシック" charset="0"/>
              </a:rPr>
              <a:t>A systematic review and meta-analysis was conducted to evaluate evidence-based strategies for increasing the delivery of smoking cessation treatments in primary care clinics.</a:t>
            </a:r>
          </a:p>
          <a:p>
            <a:r>
              <a:rPr lang="en-US" b="1" dirty="0">
                <a:ea typeface="ＭＳ Ｐゴシック" charset="0"/>
                <a:cs typeface="ＭＳ Ｐゴシック" charset="0"/>
              </a:rPr>
              <a:t>METHODS:</a:t>
            </a:r>
          </a:p>
          <a:p>
            <a:r>
              <a:rPr lang="en-US" dirty="0">
                <a:ea typeface="ＭＳ Ｐゴシック" charset="0"/>
                <a:cs typeface="ＭＳ Ｐゴシック" charset="0"/>
              </a:rPr>
              <a:t>The review included studies published before January 1, 2009. The pooled odds-ratio (OR) was calculated for intervention group versus control group for practitioner performance for "5As" (Ask, Advise, Assess, Assist and Arrange) delivery and smoking abstinence. Multi-component interventions were defined as interventions which combined two or more intervention strategies.</a:t>
            </a:r>
          </a:p>
          <a:p>
            <a:r>
              <a:rPr lang="en-US" b="1" dirty="0">
                <a:ea typeface="ＭＳ Ｐゴシック" charset="0"/>
                <a:cs typeface="ＭＳ Ｐゴシック" charset="0"/>
              </a:rPr>
              <a:t>RESULTS:</a:t>
            </a:r>
          </a:p>
          <a:p>
            <a:r>
              <a:rPr lang="en-US" dirty="0">
                <a:ea typeface="ＭＳ Ｐゴシック" charset="0"/>
                <a:cs typeface="ＭＳ Ｐゴシック" charset="0"/>
              </a:rPr>
              <a:t>Thirty-seven trials met eligibility criteria. Evidence from multiple large-scale trials was found to support the efficacy of multi-component interventions in increasing "5As" delivery. The pooled OR for multi-component interventions compared to control was 1.79 [95% CI 1.6-2.1] for "ask", 1.6 [95% CI 1.4-1.8] for "advice", 9.3 [95% CI 6.8-12.8] for "assist" (quit date) and 3.5 [95% CI 2.8-4.2] for "assist" (prescribe medications). Evidence was also found to support the value of practice-level interventions in increasing 5As delivery. Adjunct counseling [OR 1.7; 95% CI 1.5-2.0] and multi-component interventions [OR 2.2; 95% CI 1.7-2.8] were found to significantly increase smoking abstinence.</a:t>
            </a:r>
          </a:p>
          <a:p>
            <a:r>
              <a:rPr lang="en-US" b="1" dirty="0">
                <a:ea typeface="ＭＳ Ｐゴシック" charset="0"/>
                <a:cs typeface="ＭＳ Ｐゴシック" charset="0"/>
              </a:rPr>
              <a:t>CONCLUSION:</a:t>
            </a:r>
          </a:p>
          <a:p>
            <a:r>
              <a:rPr lang="en-US" dirty="0">
                <a:ea typeface="ＭＳ Ｐゴシック" charset="0"/>
                <a:cs typeface="ＭＳ Ｐゴシック" charset="0"/>
              </a:rPr>
              <a:t>Multi-component interventions improve smoking outcomes in primary care settings. Future trials should attempt to isolate which components of multi-component interventions are required to optimize cost-effectiveness.</a:t>
            </a:r>
          </a:p>
          <a:p>
            <a:endParaRPr lang="en-US" dirty="0">
              <a:ea typeface="ＭＳ Ｐゴシック" charset="0"/>
              <a:cs typeface="ＭＳ Ｐゴシック" charset="0"/>
            </a:endParaRPr>
          </a:p>
          <a:p>
            <a:r>
              <a:rPr lang="en-US" u="none" dirty="0" smtClean="0"/>
              <a:t>Natural history of attempts to stop smoking.</a:t>
            </a:r>
          </a:p>
          <a:p>
            <a:r>
              <a:rPr lang="en-US" u="none" dirty="0" smtClean="0"/>
              <a:t>Hughes JR1, Solomon LJ2, </a:t>
            </a:r>
            <a:r>
              <a:rPr lang="en-US" u="none" dirty="0" err="1" smtClean="0"/>
              <a:t>Naud</a:t>
            </a:r>
            <a:r>
              <a:rPr lang="en-US" u="none" dirty="0" smtClean="0"/>
              <a:t> S3, </a:t>
            </a:r>
            <a:r>
              <a:rPr lang="en-US" u="none" dirty="0" err="1" smtClean="0"/>
              <a:t>Fingar</a:t>
            </a:r>
            <a:r>
              <a:rPr lang="en-US" u="none" dirty="0" smtClean="0"/>
              <a:t> JR2, </a:t>
            </a:r>
            <a:r>
              <a:rPr lang="en-US" u="none" dirty="0" err="1" smtClean="0"/>
              <a:t>Helzer</a:t>
            </a:r>
            <a:r>
              <a:rPr lang="en-US" u="none" dirty="0" smtClean="0"/>
              <a:t> JE2, Callas PW3.</a:t>
            </a:r>
          </a:p>
          <a:p>
            <a:r>
              <a:rPr lang="en-US" u="none" dirty="0" smtClean="0"/>
              <a:t>Author information</a:t>
            </a:r>
          </a:p>
          <a:p>
            <a:r>
              <a:rPr lang="en-US" u="none" dirty="0" smtClean="0"/>
              <a:t>Abstract</a:t>
            </a:r>
          </a:p>
          <a:p>
            <a:r>
              <a:rPr lang="en-US" u="none" dirty="0" smtClean="0"/>
              <a:t>INTRODUCTION:</a:t>
            </a:r>
          </a:p>
          <a:p>
            <a:r>
              <a:rPr lang="en-US" u="none" dirty="0" smtClean="0"/>
              <a:t>This study provides a prospective fine-grain description of the incidence and pattern of intentions to quit, quit attempts, abstinence, and reduction in order to address several clinical questions about self-quitting.</a:t>
            </a:r>
          </a:p>
          <a:p>
            <a:r>
              <a:rPr lang="en-US" u="none" dirty="0" smtClean="0"/>
              <a:t>METHODS:</a:t>
            </a:r>
          </a:p>
          <a:p>
            <a:r>
              <a:rPr lang="en-US" u="none" dirty="0" smtClean="0"/>
              <a:t>A total of 152 smokers who planned to quit in the next 3 months called nightly for 12 weeks to an Interactive Voice Response system to report cigarettes/day, quit attempts, intentions to smoke or not in the next day, and so forth. No treatment was provided.</a:t>
            </a:r>
          </a:p>
          <a:p>
            <a:r>
              <a:rPr lang="en-US" u="none" dirty="0" smtClean="0"/>
              <a:t>RESULTS:</a:t>
            </a:r>
          </a:p>
          <a:p>
            <a:r>
              <a:rPr lang="en-US" u="none" dirty="0" smtClean="0"/>
              <a:t>Most smokers (60%) made multiple transitions among smoking, reduction, and abstinence. Intention to not smoke or quit often did not result in a quit attempt but were still strong predictors of a quit attempt and eventual abstinence. Most quit attempts (79%) lasted less than 1 day; about one fifth (18%) of the participants were abstinent at 12 weeks. The majority of quit attempts (72%) were not preceded by an intention to quit. Such quit attempts were shorter than quit attempts preceded by an intention to quit (&lt;1 day vs. 25 days). Most smokers (67%) used a treatment, and use of a treatment was </a:t>
            </a:r>
            <a:r>
              <a:rPr lang="en-US" u="none" dirty="0" err="1" smtClean="0"/>
              <a:t>nonsignificantly</a:t>
            </a:r>
            <a:r>
              <a:rPr lang="en-US" u="none" dirty="0" smtClean="0"/>
              <a:t> associated with greater abstinence (14 days vs. 3 days). Making a quit attempt and failing early predicted an increased probability of a later quit attempt compared to not making a quit attempt early (86% vs. 67%). Smokers often (17%) failed to report brief quit attempts on an end-of-study survey.</a:t>
            </a:r>
          </a:p>
          <a:p>
            <a:r>
              <a:rPr lang="en-US" u="none" dirty="0" smtClean="0"/>
              <a:t>CONCLUSIONS:</a:t>
            </a:r>
          </a:p>
          <a:p>
            <a:r>
              <a:rPr lang="en-US" u="none" dirty="0" smtClean="0"/>
              <a:t>Cessation is a more chronic, complex, and dynamic process than many theories or treatments assume.</a:t>
            </a:r>
            <a:endParaRPr lang="en-US" u="none" dirty="0"/>
          </a:p>
        </p:txBody>
      </p:sp>
      <p:sp>
        <p:nvSpPr>
          <p:cNvPr id="4" name="Slide Number Placeholder 3"/>
          <p:cNvSpPr>
            <a:spLocks noGrp="1"/>
          </p:cNvSpPr>
          <p:nvPr>
            <p:ph type="sldNum" sz="quarter" idx="10"/>
          </p:nvPr>
        </p:nvSpPr>
        <p:spPr/>
        <p:txBody>
          <a:bodyPr/>
          <a:lstStyle/>
          <a:p>
            <a:fld id="{E579D13E-C64B-4BA3-9E9E-7C55C4793F13}" type="slidenum">
              <a:rPr lang="en-US" smtClean="0"/>
              <a:pPr/>
              <a:t>11</a:t>
            </a:fld>
            <a:endParaRPr lang="en-US"/>
          </a:p>
        </p:txBody>
      </p:sp>
    </p:spTree>
    <p:extLst>
      <p:ext uri="{BB962C8B-B14F-4D97-AF65-F5344CB8AC3E}">
        <p14:creationId xmlns:p14="http://schemas.microsoft.com/office/powerpoint/2010/main" val="1301665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Look at current treatments, generally tradeoff reach and efficacy.</a:t>
            </a:r>
            <a:r>
              <a:rPr lang="en-US"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Bill gates: is this about those</a:t>
            </a:r>
            <a:r>
              <a:rPr lang="en-US" baseline="0" dirty="0" smtClean="0"/>
              <a:t> that regularly exercise 90% of the time moving to 95% of the time or really helping people make changes, changes that are not just incremental improvements for the motivated. </a:t>
            </a:r>
          </a:p>
          <a:p>
            <a:endParaRPr lang="en-US" dirty="0" smtClean="0"/>
          </a:p>
          <a:p>
            <a:r>
              <a:rPr lang="en-US" dirty="0" smtClean="0"/>
              <a:t>How</a:t>
            </a:r>
            <a:r>
              <a:rPr lang="en-US" baseline="0" dirty="0" smtClean="0"/>
              <a:t> can we do better on reach and efficacy</a:t>
            </a:r>
          </a:p>
          <a:p>
            <a:r>
              <a:rPr lang="en-US" baseline="0" dirty="0" smtClean="0"/>
              <a:t> ; improved efficacy above what we have with doctors, with groups . Phone, . How reach more people so more people reach out to us for help; so that we do a better job of reaching out. I  think we can do better with communication technology on both fronts. </a:t>
            </a:r>
            <a:endParaRPr lang="en-US" dirty="0" smtClean="0"/>
          </a:p>
          <a:p>
            <a:endParaRPr lang="en-US" dirty="0" smtClean="0"/>
          </a:p>
          <a:p>
            <a:endParaRPr lang="en-US" dirty="0" smtClean="0"/>
          </a:p>
          <a:p>
            <a:r>
              <a:rPr lang="en-US" dirty="0" smtClean="0"/>
              <a:t>For the most part there are not head to head trials with these</a:t>
            </a:r>
            <a:r>
              <a:rPr lang="en-US" baseline="0" dirty="0" smtClean="0"/>
              <a:t> various forms of counseling and persuasion but overall , according to US Public Health Service Clinical Practice Guidelines, more sessions of counseling is better and more minutes of counseling is better. </a:t>
            </a:r>
            <a:endParaRPr lang="en-US" dirty="0" smtClean="0"/>
          </a:p>
          <a:p>
            <a:endParaRPr lang="en-US" dirty="0" smtClean="0"/>
          </a:p>
          <a:p>
            <a:r>
              <a:rPr lang="en-US" dirty="0" smtClean="0"/>
              <a:t>Where does</a:t>
            </a:r>
            <a:r>
              <a:rPr lang="en-US" baseline="0" dirty="0" smtClean="0"/>
              <a:t> mobile fit in? What are the opportunities for even greater reach while maintaining or improving efficacy? Especially as people are turning to apps more than </a:t>
            </a:r>
            <a:r>
              <a:rPr lang="en-US" baseline="0" dirty="0" err="1" smtClean="0"/>
              <a:t>quitlines</a:t>
            </a:r>
            <a:r>
              <a:rPr lang="en-US" baseline="0" dirty="0" smtClean="0"/>
              <a:t>, more than clinics. </a:t>
            </a:r>
          </a:p>
          <a:p>
            <a:endParaRPr lang="en-US" baseline="0" dirty="0" smtClean="0"/>
          </a:p>
          <a:p>
            <a:r>
              <a:rPr lang="en-US" baseline="0" dirty="0" smtClean="0"/>
              <a:t>14% of attempts with NRT (NHIS 2010)</a:t>
            </a:r>
          </a:p>
        </p:txBody>
      </p:sp>
      <p:sp>
        <p:nvSpPr>
          <p:cNvPr id="4" name="Slide Number Placeholder 3"/>
          <p:cNvSpPr>
            <a:spLocks noGrp="1"/>
          </p:cNvSpPr>
          <p:nvPr>
            <p:ph type="sldNum" sz="quarter" idx="10"/>
          </p:nvPr>
        </p:nvSpPr>
        <p:spPr/>
        <p:txBody>
          <a:bodyPr/>
          <a:lstStyle/>
          <a:p>
            <a:fld id="{29E11610-6A30-154B-BEDE-5FB43F1C1E29}" type="slidenum">
              <a:rPr lang="en-US" smtClean="0"/>
              <a:t>13</a:t>
            </a:fld>
            <a:endParaRPr lang="en-US"/>
          </a:p>
        </p:txBody>
      </p:sp>
    </p:spTree>
    <p:extLst>
      <p:ext uri="{BB962C8B-B14F-4D97-AF65-F5344CB8AC3E}">
        <p14:creationId xmlns:p14="http://schemas.microsoft.com/office/powerpoint/2010/main" val="2858623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B Campus">
    <p:spTree>
      <p:nvGrpSpPr>
        <p:cNvPr id="1" name=""/>
        <p:cNvGrpSpPr/>
        <p:nvPr/>
      </p:nvGrpSpPr>
      <p:grpSpPr>
        <a:xfrm>
          <a:off x="0" y="0"/>
          <a:ext cx="0" cy="0"/>
          <a:chOff x="0" y="0"/>
          <a:chExt cx="0" cy="0"/>
        </a:xfrm>
      </p:grpSpPr>
      <p:pic>
        <p:nvPicPr>
          <p:cNvPr id="2" name="Picture 1" descr="Milken SPH HP.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6002" r="6174"/>
          <a:stretch/>
        </p:blipFill>
        <p:spPr>
          <a:xfrm>
            <a:off x="-54864" y="0"/>
            <a:ext cx="9262872" cy="5537197"/>
          </a:xfrm>
          <a:prstGeom prst="rect">
            <a:avLst/>
          </a:prstGeom>
        </p:spPr>
      </p:pic>
      <p:sp>
        <p:nvSpPr>
          <p:cNvPr id="8" name="Title 1"/>
          <p:cNvSpPr>
            <a:spLocks noGrp="1"/>
          </p:cNvSpPr>
          <p:nvPr>
            <p:ph type="ctrTitle"/>
          </p:nvPr>
        </p:nvSpPr>
        <p:spPr>
          <a:xfrm>
            <a:off x="360378" y="601090"/>
            <a:ext cx="4301269" cy="2305339"/>
          </a:xfrm>
          <a:prstGeom prst="rect">
            <a:avLst/>
          </a:prstGeom>
        </p:spPr>
        <p:txBody>
          <a:bodyPr anchor="b"/>
          <a:lstStyle>
            <a:lvl1pPr algn="l">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9" name="Subtitle 2"/>
          <p:cNvSpPr>
            <a:spLocks noGrp="1"/>
          </p:cNvSpPr>
          <p:nvPr>
            <p:ph type="subTitle" idx="1"/>
          </p:nvPr>
        </p:nvSpPr>
        <p:spPr>
          <a:xfrm>
            <a:off x="360378" y="3137687"/>
            <a:ext cx="430126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60881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STC">
    <p:spTree>
      <p:nvGrpSpPr>
        <p:cNvPr id="1" name=""/>
        <p:cNvGrpSpPr/>
        <p:nvPr/>
      </p:nvGrpSpPr>
      <p:grpSpPr>
        <a:xfrm>
          <a:off x="0" y="0"/>
          <a:ext cx="0" cy="0"/>
          <a:chOff x="0" y="0"/>
          <a:chExt cx="0" cy="0"/>
        </a:xfrm>
      </p:grpSpPr>
      <p:pic>
        <p:nvPicPr>
          <p:cNvPr id="6" name="Picture 3" descr="vstc-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360378" y="601090"/>
            <a:ext cx="4301269" cy="2305339"/>
          </a:xfrm>
          <a:prstGeom prst="rect">
            <a:avLst/>
          </a:prstGeom>
        </p:spPr>
        <p:txBody>
          <a:bodyPr anchor="b"/>
          <a:lstStyle>
            <a:lvl1pPr algn="l">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5" name="Subtitle 2"/>
          <p:cNvSpPr>
            <a:spLocks noGrp="1"/>
          </p:cNvSpPr>
          <p:nvPr>
            <p:ph type="subTitle" idx="1"/>
          </p:nvPr>
        </p:nvSpPr>
        <p:spPr>
          <a:xfrm>
            <a:off x="360378" y="3137687"/>
            <a:ext cx="430126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6799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Students">
    <p:spTree>
      <p:nvGrpSpPr>
        <p:cNvPr id="1" name=""/>
        <p:cNvGrpSpPr/>
        <p:nvPr/>
      </p:nvGrpSpPr>
      <p:grpSpPr>
        <a:xfrm>
          <a:off x="0" y="0"/>
          <a:ext cx="0" cy="0"/>
          <a:chOff x="0" y="0"/>
          <a:chExt cx="0" cy="0"/>
        </a:xfrm>
      </p:grpSpPr>
      <p:pic>
        <p:nvPicPr>
          <p:cNvPr id="6" name="Picture 3" descr="photos-ppt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360378" y="601090"/>
            <a:ext cx="4301269" cy="2305339"/>
          </a:xfrm>
          <a:prstGeom prst="rect">
            <a:avLst/>
          </a:prstGeom>
        </p:spPr>
        <p:txBody>
          <a:bodyPr anchor="b"/>
          <a:lstStyle>
            <a:lvl1pPr algn="l">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5" name="Subtitle 2"/>
          <p:cNvSpPr>
            <a:spLocks noGrp="1"/>
          </p:cNvSpPr>
          <p:nvPr>
            <p:ph type="subTitle" idx="1"/>
          </p:nvPr>
        </p:nvSpPr>
        <p:spPr>
          <a:xfrm>
            <a:off x="360378" y="3137687"/>
            <a:ext cx="430126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6988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with Custom Photos">
    <p:spTree>
      <p:nvGrpSpPr>
        <p:cNvPr id="1" name=""/>
        <p:cNvGrpSpPr/>
        <p:nvPr/>
      </p:nvGrpSpPr>
      <p:grpSpPr>
        <a:xfrm>
          <a:off x="0" y="0"/>
          <a:ext cx="0" cy="0"/>
          <a:chOff x="0" y="0"/>
          <a:chExt cx="0" cy="0"/>
        </a:xfrm>
      </p:grpSpPr>
      <p:pic>
        <p:nvPicPr>
          <p:cNvPr id="14" name="Picture 3" descr="bgblueonephoto.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360378" y="601090"/>
            <a:ext cx="4480563" cy="2305339"/>
          </a:xfrm>
          <a:prstGeom prst="rect">
            <a:avLst/>
          </a:prstGeom>
        </p:spPr>
        <p:txBody>
          <a:bodyPr anchor="b"/>
          <a:lstStyle>
            <a:lvl1pPr algn="l">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12" name="Subtitle 2"/>
          <p:cNvSpPr>
            <a:spLocks noGrp="1"/>
          </p:cNvSpPr>
          <p:nvPr>
            <p:ph type="subTitle" idx="1"/>
          </p:nvPr>
        </p:nvSpPr>
        <p:spPr>
          <a:xfrm>
            <a:off x="360378" y="3137687"/>
            <a:ext cx="3658798" cy="1752600"/>
          </a:xfrm>
          <a:prstGeom prst="rect">
            <a:avLst/>
          </a:prstGeom>
        </p:spPr>
        <p:txBody>
          <a:bodyPr/>
          <a:lstStyle>
            <a:lvl1pPr marL="0" indent="0" algn="l">
              <a:buNone/>
              <a:defRPr>
                <a:solidFill>
                  <a:schemeClr val="bg2"/>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Picture Placeholder 8"/>
          <p:cNvSpPr>
            <a:spLocks noGrp="1" noChangeAspect="1"/>
          </p:cNvSpPr>
          <p:nvPr>
            <p:ph type="pic" sz="quarter" idx="10"/>
          </p:nvPr>
        </p:nvSpPr>
        <p:spPr>
          <a:xfrm>
            <a:off x="1954870" y="0"/>
            <a:ext cx="7201580" cy="6858000"/>
          </a:xfrm>
          <a:custGeom>
            <a:avLst/>
            <a:gdLst>
              <a:gd name="connsiteX0" fmla="*/ 0 w 7201580"/>
              <a:gd name="connsiteY0" fmla="*/ 0 h 6858000"/>
              <a:gd name="connsiteX1" fmla="*/ 7201580 w 7201580"/>
              <a:gd name="connsiteY1" fmla="*/ 0 h 6858000"/>
              <a:gd name="connsiteX2" fmla="*/ 7201580 w 7201580"/>
              <a:gd name="connsiteY2" fmla="*/ 6858000 h 6858000"/>
              <a:gd name="connsiteX3" fmla="*/ 0 w 7201580"/>
              <a:gd name="connsiteY3" fmla="*/ 6858000 h 6858000"/>
              <a:gd name="connsiteX4" fmla="*/ 0 w 7201580"/>
              <a:gd name="connsiteY4" fmla="*/ 0 h 6858000"/>
              <a:gd name="connsiteX0" fmla="*/ 5050118 w 7201580"/>
              <a:gd name="connsiteY0" fmla="*/ 74706 h 6858000"/>
              <a:gd name="connsiteX1" fmla="*/ 7201580 w 7201580"/>
              <a:gd name="connsiteY1" fmla="*/ 0 h 6858000"/>
              <a:gd name="connsiteX2" fmla="*/ 7201580 w 7201580"/>
              <a:gd name="connsiteY2" fmla="*/ 6858000 h 6858000"/>
              <a:gd name="connsiteX3" fmla="*/ 0 w 7201580"/>
              <a:gd name="connsiteY3" fmla="*/ 6858000 h 6858000"/>
              <a:gd name="connsiteX4" fmla="*/ 5050118 w 7201580"/>
              <a:gd name="connsiteY4" fmla="*/ 74706 h 6858000"/>
              <a:gd name="connsiteX0" fmla="*/ 5020236 w 7201580"/>
              <a:gd name="connsiteY0" fmla="*/ 29883 h 6858000"/>
              <a:gd name="connsiteX1" fmla="*/ 7201580 w 7201580"/>
              <a:gd name="connsiteY1" fmla="*/ 0 h 6858000"/>
              <a:gd name="connsiteX2" fmla="*/ 7201580 w 7201580"/>
              <a:gd name="connsiteY2" fmla="*/ 6858000 h 6858000"/>
              <a:gd name="connsiteX3" fmla="*/ 0 w 7201580"/>
              <a:gd name="connsiteY3" fmla="*/ 6858000 h 6858000"/>
              <a:gd name="connsiteX4" fmla="*/ 5020236 w 7201580"/>
              <a:gd name="connsiteY4" fmla="*/ 29883 h 6858000"/>
              <a:gd name="connsiteX0" fmla="*/ 5020236 w 7201580"/>
              <a:gd name="connsiteY0" fmla="*/ 14941 h 6858000"/>
              <a:gd name="connsiteX1" fmla="*/ 7201580 w 7201580"/>
              <a:gd name="connsiteY1" fmla="*/ 0 h 6858000"/>
              <a:gd name="connsiteX2" fmla="*/ 7201580 w 7201580"/>
              <a:gd name="connsiteY2" fmla="*/ 6858000 h 6858000"/>
              <a:gd name="connsiteX3" fmla="*/ 0 w 7201580"/>
              <a:gd name="connsiteY3" fmla="*/ 6858000 h 6858000"/>
              <a:gd name="connsiteX4" fmla="*/ 5020236 w 7201580"/>
              <a:gd name="connsiteY4" fmla="*/ 1494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1580" h="6858000">
                <a:moveTo>
                  <a:pt x="5020236" y="14941"/>
                </a:moveTo>
                <a:lnTo>
                  <a:pt x="7201580" y="0"/>
                </a:lnTo>
                <a:lnTo>
                  <a:pt x="7201580" y="6858000"/>
                </a:lnTo>
                <a:lnTo>
                  <a:pt x="0" y="6858000"/>
                </a:lnTo>
                <a:lnTo>
                  <a:pt x="5020236" y="14941"/>
                </a:lnTo>
                <a:close/>
              </a:path>
            </a:pathLst>
          </a:custGeom>
        </p:spPr>
        <p:txBody>
          <a:bodyPr vert="horz" anchor="ctr"/>
          <a:lstStyle>
            <a:lvl1pPr algn="r">
              <a:lnSpc>
                <a:spcPct val="100000"/>
              </a:lnSpc>
              <a:defRPr sz="2000">
                <a:solidFill>
                  <a:srgbClr val="ECE9C6"/>
                </a:solidFill>
                <a:latin typeface="Arial"/>
                <a:cs typeface="Arial"/>
              </a:defRPr>
            </a:lvl1pPr>
          </a:lstStyle>
          <a:p>
            <a:pPr lvl="0"/>
            <a:r>
              <a:rPr lang="en-US" noProof="0" dirty="0" smtClean="0"/>
              <a:t>Drag picture to placeholder or click icon to add</a:t>
            </a:r>
            <a:endParaRPr lang="en-US" noProof="0" dirty="0"/>
          </a:p>
        </p:txBody>
      </p:sp>
      <p:sp>
        <p:nvSpPr>
          <p:cNvPr id="9" name="Picture Placeholder 2"/>
          <p:cNvSpPr>
            <a:spLocks noGrp="1"/>
          </p:cNvSpPr>
          <p:nvPr>
            <p:ph type="pic" sz="quarter" idx="11"/>
          </p:nvPr>
        </p:nvSpPr>
        <p:spPr>
          <a:xfrm>
            <a:off x="1131942" y="4579023"/>
            <a:ext cx="3469448" cy="124869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pPr lvl="0"/>
            <a:endParaRPr lang="en-US" noProof="0" dirty="0"/>
          </a:p>
        </p:txBody>
      </p:sp>
      <p:sp>
        <p:nvSpPr>
          <p:cNvPr id="10" name="Picture Placeholder 2"/>
          <p:cNvSpPr>
            <a:spLocks noGrp="1"/>
          </p:cNvSpPr>
          <p:nvPr>
            <p:ph type="pic" sz="quarter" idx="12"/>
          </p:nvPr>
        </p:nvSpPr>
        <p:spPr>
          <a:xfrm>
            <a:off x="3885302" y="4579023"/>
            <a:ext cx="3469448" cy="124869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pPr lvl="0"/>
            <a:endParaRPr lang="en-US" noProof="0" dirty="0"/>
          </a:p>
        </p:txBody>
      </p:sp>
      <p:sp>
        <p:nvSpPr>
          <p:cNvPr id="11" name="Picture Placeholder 2"/>
          <p:cNvSpPr>
            <a:spLocks noGrp="1"/>
          </p:cNvSpPr>
          <p:nvPr>
            <p:ph type="pic" sz="quarter" idx="13"/>
          </p:nvPr>
        </p:nvSpPr>
        <p:spPr>
          <a:xfrm>
            <a:off x="6628502" y="4579023"/>
            <a:ext cx="3469448" cy="124869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pPr lvl="0"/>
            <a:endParaRPr lang="en-US" noProof="0" dirty="0"/>
          </a:p>
        </p:txBody>
      </p:sp>
    </p:spTree>
    <p:extLst>
      <p:ext uri="{BB962C8B-B14F-4D97-AF65-F5344CB8AC3E}">
        <p14:creationId xmlns:p14="http://schemas.microsoft.com/office/powerpoint/2010/main" val="1234524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ED0CB63C-9E89-49C8-8ECD-C5B54A8564FB}" type="slidenum">
              <a:rPr lang="en-US"/>
              <a:pPr/>
              <a:t>‹#›</a:t>
            </a:fld>
            <a:endParaRPr lang="en-US"/>
          </a:p>
        </p:txBody>
      </p:sp>
    </p:spTree>
    <p:extLst>
      <p:ext uri="{BB962C8B-B14F-4D97-AF65-F5344CB8AC3E}">
        <p14:creationId xmlns:p14="http://schemas.microsoft.com/office/powerpoint/2010/main" val="212426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172200" y="6154738"/>
            <a:ext cx="21336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822325" y="6154738"/>
            <a:ext cx="45720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22325" y="5842000"/>
            <a:ext cx="2133600" cy="304800"/>
          </a:xfrm>
          <a:prstGeom prst="rect">
            <a:avLst/>
          </a:prstGeom>
        </p:spPr>
        <p:txBody>
          <a:bodyPr/>
          <a:lstStyle>
            <a:lvl1pPr>
              <a:defRPr/>
            </a:lvl1pPr>
          </a:lstStyle>
          <a:p>
            <a:fld id="{2C464E35-CED6-4DEE-9B22-D5F834792911}" type="slidenum">
              <a:rPr lang="en-US"/>
              <a:pPr/>
              <a:t>‹#›</a:t>
            </a:fld>
            <a:endParaRPr lang="en-US"/>
          </a:p>
        </p:txBody>
      </p:sp>
    </p:spTree>
    <p:extLst>
      <p:ext uri="{BB962C8B-B14F-4D97-AF65-F5344CB8AC3E}">
        <p14:creationId xmlns:p14="http://schemas.microsoft.com/office/powerpoint/2010/main" val="1712270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1" name="Title 10"/>
          <p:cNvSpPr>
            <a:spLocks noGrp="1"/>
          </p:cNvSpPr>
          <p:nvPr>
            <p:ph type="title"/>
          </p:nvPr>
        </p:nvSpPr>
        <p:spPr>
          <a:xfrm>
            <a:off x="777875" y="4876800"/>
            <a:ext cx="7543800" cy="914400"/>
          </a:xfrm>
          <a:prstGeom prst="rect">
            <a:avLst/>
          </a:prstGeom>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5"/>
          </p:nvPr>
        </p:nvSpPr>
        <p:spPr>
          <a:xfrm>
            <a:off x="6172200" y="6154738"/>
            <a:ext cx="21336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6"/>
          </p:nvPr>
        </p:nvSpPr>
        <p:spPr>
          <a:xfrm>
            <a:off x="822325" y="6154738"/>
            <a:ext cx="45720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7"/>
          </p:nvPr>
        </p:nvSpPr>
        <p:spPr>
          <a:xfrm>
            <a:off x="822325" y="5842000"/>
            <a:ext cx="2133600" cy="304800"/>
          </a:xfrm>
          <a:prstGeom prst="rect">
            <a:avLst/>
          </a:prstGeom>
        </p:spPr>
        <p:txBody>
          <a:bodyPr/>
          <a:lstStyle>
            <a:lvl1pPr>
              <a:defRPr/>
            </a:lvl1pPr>
          </a:lstStyle>
          <a:p>
            <a:fld id="{5889CBE3-DFD3-4A54-A5EC-8A257365B448}" type="slidenum">
              <a:rPr lang="en-US"/>
              <a:pPr/>
              <a:t>‹#›</a:t>
            </a:fld>
            <a:endParaRPr lang="en-US"/>
          </a:p>
        </p:txBody>
      </p:sp>
    </p:spTree>
    <p:extLst>
      <p:ext uri="{BB962C8B-B14F-4D97-AF65-F5344CB8AC3E}">
        <p14:creationId xmlns:p14="http://schemas.microsoft.com/office/powerpoint/2010/main" val="3663161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6172200" y="6154738"/>
            <a:ext cx="2133600" cy="365125"/>
          </a:xfrm>
          <a:prstGeom prst="rect">
            <a:avLst/>
          </a:prstGeom>
        </p:spPr>
        <p:txBody>
          <a:bodyPr wrap="square" numCol="1" anchorCtr="0" compatLnSpc="1">
            <a:prstTxWarp prst="textNoShape">
              <a:avLst/>
            </a:prstTxWarp>
          </a:bodyPr>
          <a:lstStyle>
            <a:lvl1pPr>
              <a:defRPr smtClean="0">
                <a:solidFill>
                  <a:srgbClr val="FFFFFF"/>
                </a:solidFill>
                <a:latin typeface="Arial" pitchFamily="34" charset="0"/>
                <a:ea typeface="ＭＳ Ｐゴシック" charset="-128"/>
              </a:defRPr>
            </a:lvl1pPr>
          </a:lstStyle>
          <a:p>
            <a:pPr>
              <a:defRPr/>
            </a:pPr>
            <a:fld id="{99667219-F88B-44D5-8EDA-8F6F2D9CC209}" type="datetimeFigureOut">
              <a:rPr lang="en-US"/>
              <a:pPr>
                <a:defRPr/>
              </a:pPr>
              <a:t>3/2/2017</a:t>
            </a:fld>
            <a:endParaRPr lang="en-US"/>
          </a:p>
        </p:txBody>
      </p:sp>
      <p:sp>
        <p:nvSpPr>
          <p:cNvPr id="4" name="Rectangle 70"/>
          <p:cNvSpPr>
            <a:spLocks noGrp="1" noChangeArrowheads="1"/>
          </p:cNvSpPr>
          <p:nvPr>
            <p:ph type="ftr" sz="quarter" idx="11"/>
          </p:nvPr>
        </p:nvSpPr>
        <p:spPr>
          <a:xfrm>
            <a:off x="822325" y="6154738"/>
            <a:ext cx="4572000" cy="365125"/>
          </a:xfrm>
          <a:prstGeom prst="rect">
            <a:avLst/>
          </a:prstGeom>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822325" y="5842000"/>
            <a:ext cx="2133600" cy="304800"/>
          </a:xfrm>
          <a:prstGeom prst="rect">
            <a:avLst/>
          </a:prstGeom>
        </p:spPr>
        <p:txBody>
          <a:bodyPr/>
          <a:lstStyle>
            <a:lvl1pPr>
              <a:defRPr smtClean="0"/>
            </a:lvl1pPr>
          </a:lstStyle>
          <a:p>
            <a:pPr>
              <a:defRPr/>
            </a:pPr>
            <a:fld id="{65EE630B-1A80-4232-8E01-F9F1CDE4BEC6}" type="slidenum">
              <a:rPr lang="en-US"/>
              <a:pPr>
                <a:defRPr/>
              </a:pPr>
              <a:t>‹#›</a:t>
            </a:fld>
            <a:endParaRPr lang="en-US"/>
          </a:p>
        </p:txBody>
      </p:sp>
    </p:spTree>
    <p:extLst>
      <p:ext uri="{BB962C8B-B14F-4D97-AF65-F5344CB8AC3E}">
        <p14:creationId xmlns:p14="http://schemas.microsoft.com/office/powerpoint/2010/main" val="32879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1861441"/>
            <a:ext cx="7745505" cy="3170264"/>
          </a:xfrm>
          <a:prstGeom prst="rect">
            <a:avLst/>
          </a:prstGeom>
        </p:spPr>
        <p:txBody>
          <a:bodyPr/>
          <a:lstStyle>
            <a:lvl1pPr>
              <a:defRPr>
                <a:solidFill>
                  <a:srgbClr val="595959"/>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smtClean="0"/>
              <a:t>Click to edit Master text styles</a:t>
            </a:r>
          </a:p>
        </p:txBody>
      </p:sp>
      <p:sp>
        <p:nvSpPr>
          <p:cNvPr id="4" name="Title 10"/>
          <p:cNvSpPr>
            <a:spLocks noGrp="1"/>
          </p:cNvSpPr>
          <p:nvPr>
            <p:ph type="title"/>
          </p:nvPr>
        </p:nvSpPr>
        <p:spPr>
          <a:xfrm>
            <a:off x="688490" y="570156"/>
            <a:ext cx="7756263" cy="1054250"/>
          </a:xfrm>
          <a:prstGeom prst="rect">
            <a:avLst/>
          </a:prstGeom>
        </p:spPr>
        <p:txBody>
          <a:bodyPr/>
          <a:lstStyle>
            <a:lvl1pPr algn="l">
              <a:defRPr sz="4000" b="1">
                <a:solidFill>
                  <a:schemeClr val="tx1">
                    <a:lumMod val="75000"/>
                    <a:lumOff val="25000"/>
                  </a:schemeClr>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847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title"/>
          </p:nvPr>
        </p:nvSpPr>
        <p:spPr>
          <a:xfrm>
            <a:off x="690040" y="1204857"/>
            <a:ext cx="7754713" cy="1910716"/>
          </a:xfrm>
          <a:prstGeom prst="rect">
            <a:avLst/>
          </a:prstGeom>
        </p:spPr>
        <p:txBody>
          <a:bodyPr anchor="b"/>
          <a:lstStyle>
            <a:lvl1pPr algn="ctr">
              <a:defRPr sz="5400" b="1" cap="none" baseline="0">
                <a:solidFill>
                  <a:srgbClr val="595959"/>
                </a:solidFill>
                <a:latin typeface="Arial"/>
                <a:cs typeface="Arial"/>
              </a:defRPr>
            </a:lvl1pPr>
          </a:lstStyle>
          <a:p>
            <a:r>
              <a:rPr lang="en-US" smtClean="0"/>
              <a:t>Click to edit Master title style</a:t>
            </a:r>
            <a:endParaRPr lang="en-US" dirty="0"/>
          </a:p>
        </p:txBody>
      </p:sp>
      <p:sp>
        <p:nvSpPr>
          <p:cNvPr id="4" name="Text Placeholder 2"/>
          <p:cNvSpPr>
            <a:spLocks noGrp="1"/>
          </p:cNvSpPr>
          <p:nvPr>
            <p:ph type="body" idx="1"/>
          </p:nvPr>
        </p:nvSpPr>
        <p:spPr>
          <a:xfrm>
            <a:off x="699248" y="3324431"/>
            <a:ext cx="7734747" cy="1500187"/>
          </a:xfrm>
          <a:prstGeom prst="rect">
            <a:avLst/>
          </a:prstGeom>
        </p:spPr>
        <p:txBody>
          <a:bodyPr anchor="t"/>
          <a:lstStyle>
            <a:lvl1pPr marL="0" indent="0" algn="ctr">
              <a:buNone/>
              <a:defRPr sz="2000">
                <a:solidFill>
                  <a:srgbClr val="595959"/>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89439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Areas">
    <p:spTree>
      <p:nvGrpSpPr>
        <p:cNvPr id="1" name=""/>
        <p:cNvGrpSpPr/>
        <p:nvPr/>
      </p:nvGrpSpPr>
      <p:grpSpPr>
        <a:xfrm>
          <a:off x="0" y="0"/>
          <a:ext cx="0" cy="0"/>
          <a:chOff x="0" y="0"/>
          <a:chExt cx="0" cy="0"/>
        </a:xfrm>
      </p:grpSpPr>
      <p:sp>
        <p:nvSpPr>
          <p:cNvPr id="3" name="Title 11"/>
          <p:cNvSpPr>
            <a:spLocks noGrp="1"/>
          </p:cNvSpPr>
          <p:nvPr>
            <p:ph type="title"/>
          </p:nvPr>
        </p:nvSpPr>
        <p:spPr>
          <a:xfrm>
            <a:off x="688490" y="570156"/>
            <a:ext cx="7756263" cy="1054250"/>
          </a:xfrm>
          <a:prstGeom prst="rect">
            <a:avLst/>
          </a:prstGeom>
        </p:spPr>
        <p:txBody>
          <a:bodyPr/>
          <a:lstStyle>
            <a:lvl1pPr>
              <a:defRPr sz="4300" b="1">
                <a:solidFill>
                  <a:srgbClr val="595959"/>
                </a:solidFill>
                <a:latin typeface="Arial"/>
                <a:cs typeface="Arial"/>
              </a:defRPr>
            </a:lvl1pPr>
          </a:lstStyle>
          <a:p>
            <a:r>
              <a:rPr lang="en-US" dirty="0" smtClean="0"/>
              <a:t>Click to edit Master title style</a:t>
            </a:r>
            <a:endParaRPr lang="en-US" dirty="0"/>
          </a:p>
        </p:txBody>
      </p:sp>
      <p:sp>
        <p:nvSpPr>
          <p:cNvPr id="4" name="Content Placeholder 7"/>
          <p:cNvSpPr>
            <a:spLocks noGrp="1"/>
          </p:cNvSpPr>
          <p:nvPr>
            <p:ph sz="quarter" idx="13"/>
          </p:nvPr>
        </p:nvSpPr>
        <p:spPr>
          <a:xfrm>
            <a:off x="685800" y="1845482"/>
            <a:ext cx="3803904" cy="3434474"/>
          </a:xfrm>
          <a:prstGeom prst="rect">
            <a:avLst/>
          </a:prstGeom>
        </p:spPr>
        <p:txBody>
          <a:bodyPr>
            <a:normAutofit/>
          </a:bodyPr>
          <a:lstStyle>
            <a:lvl1pPr>
              <a:defRPr sz="2000">
                <a:solidFill>
                  <a:srgbClr val="595959"/>
                </a:solidFill>
                <a:latin typeface="Arial"/>
                <a:cs typeface="Arial"/>
              </a:defRPr>
            </a:lvl1pPr>
          </a:lstStyle>
          <a:p>
            <a:pPr lvl="0"/>
            <a:r>
              <a:rPr lang="en-US" smtClean="0"/>
              <a:t>Click to edit Master text styles</a:t>
            </a:r>
          </a:p>
        </p:txBody>
      </p:sp>
      <p:sp>
        <p:nvSpPr>
          <p:cNvPr id="5" name="Content Placeholder 9"/>
          <p:cNvSpPr>
            <a:spLocks noGrp="1"/>
          </p:cNvSpPr>
          <p:nvPr>
            <p:ph sz="quarter" idx="14"/>
          </p:nvPr>
        </p:nvSpPr>
        <p:spPr>
          <a:xfrm>
            <a:off x="4645151" y="1845482"/>
            <a:ext cx="3803904" cy="3434474"/>
          </a:xfrm>
          <a:prstGeom prst="rect">
            <a:avLst/>
          </a:prstGeom>
        </p:spPr>
        <p:txBody>
          <a:bodyPr>
            <a:normAutofit/>
          </a:bodyPr>
          <a:lstStyle>
            <a:lvl1pPr>
              <a:defRPr sz="2000">
                <a:solidFill>
                  <a:srgbClr val="595959"/>
                </a:solidFill>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60904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with Subtitles">
    <p:spTree>
      <p:nvGrpSpPr>
        <p:cNvPr id="1" name=""/>
        <p:cNvGrpSpPr/>
        <p:nvPr/>
      </p:nvGrpSpPr>
      <p:grpSpPr>
        <a:xfrm>
          <a:off x="0" y="0"/>
          <a:ext cx="0" cy="0"/>
          <a:chOff x="0" y="0"/>
          <a:chExt cx="0" cy="0"/>
        </a:xfrm>
      </p:grpSpPr>
      <p:sp>
        <p:nvSpPr>
          <p:cNvPr id="3" name="Title 1"/>
          <p:cNvSpPr>
            <a:spLocks noGrp="1"/>
          </p:cNvSpPr>
          <p:nvPr>
            <p:ph type="title"/>
          </p:nvPr>
        </p:nvSpPr>
        <p:spPr>
          <a:xfrm>
            <a:off x="688490" y="570156"/>
            <a:ext cx="7756263" cy="1054250"/>
          </a:xfrm>
          <a:prstGeom prst="rect">
            <a:avLst/>
          </a:prstGeom>
        </p:spPr>
        <p:txBody>
          <a:bodyPr/>
          <a:lstStyle>
            <a:lvl1pPr>
              <a:defRPr sz="4300" b="1">
                <a:solidFill>
                  <a:srgbClr val="595959"/>
                </a:solidFill>
                <a:latin typeface="Arial"/>
                <a:cs typeface="Arial"/>
              </a:defRPr>
            </a:lvl1pPr>
          </a:lstStyle>
          <a:p>
            <a:r>
              <a:rPr lang="en-US" smtClean="0"/>
              <a:t>Click to edit Master title style</a:t>
            </a:r>
            <a:endParaRPr lang="en-US" dirty="0"/>
          </a:p>
        </p:txBody>
      </p:sp>
      <p:sp>
        <p:nvSpPr>
          <p:cNvPr id="4" name="Text Placeholder 2"/>
          <p:cNvSpPr>
            <a:spLocks noGrp="1"/>
          </p:cNvSpPr>
          <p:nvPr>
            <p:ph type="body" idx="1"/>
          </p:nvPr>
        </p:nvSpPr>
        <p:spPr>
          <a:xfrm>
            <a:off x="688490" y="1783601"/>
            <a:ext cx="3621929" cy="658368"/>
          </a:xfrm>
          <a:prstGeom prst="rect">
            <a:avLst/>
          </a:prstGeom>
        </p:spPr>
        <p:txBody>
          <a:bodyPr anchor="b">
            <a:noAutofit/>
          </a:bodyPr>
          <a:lstStyle>
            <a:lvl1pPr marL="0" indent="0" algn="l">
              <a:buNone/>
              <a:defRPr sz="2500" b="1">
                <a:solidFill>
                  <a:srgbClr val="595959"/>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3"/>
          <p:cNvSpPr>
            <a:spLocks noGrp="1"/>
          </p:cNvSpPr>
          <p:nvPr>
            <p:ph sz="half" idx="2"/>
          </p:nvPr>
        </p:nvSpPr>
        <p:spPr>
          <a:xfrm>
            <a:off x="688488" y="2622290"/>
            <a:ext cx="3621931" cy="2595107"/>
          </a:xfrm>
          <a:prstGeom prst="rect">
            <a:avLst/>
          </a:prstGeom>
        </p:spPr>
        <p:txBody>
          <a:bodyPr>
            <a:normAutofit/>
          </a:bodyPr>
          <a:lstStyle>
            <a:lvl1pPr>
              <a:defRPr sz="2000">
                <a:solidFill>
                  <a:srgbClr val="595959"/>
                </a:solidFill>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Text Placeholder 4"/>
          <p:cNvSpPr>
            <a:spLocks noGrp="1"/>
          </p:cNvSpPr>
          <p:nvPr>
            <p:ph type="body" sz="quarter" idx="3"/>
          </p:nvPr>
        </p:nvSpPr>
        <p:spPr>
          <a:xfrm>
            <a:off x="4785878" y="1783601"/>
            <a:ext cx="3663716" cy="658368"/>
          </a:xfrm>
          <a:prstGeom prst="rect">
            <a:avLst/>
          </a:prstGeom>
        </p:spPr>
        <p:txBody>
          <a:bodyPr anchor="b">
            <a:noAutofit/>
          </a:bodyPr>
          <a:lstStyle>
            <a:lvl1pPr marL="0" indent="0" algn="l">
              <a:buNone/>
              <a:defRPr sz="2500" b="1">
                <a:solidFill>
                  <a:srgbClr val="595959"/>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Content Placeholder 5"/>
          <p:cNvSpPr>
            <a:spLocks noGrp="1"/>
          </p:cNvSpPr>
          <p:nvPr>
            <p:ph sz="quarter" idx="4"/>
          </p:nvPr>
        </p:nvSpPr>
        <p:spPr>
          <a:xfrm>
            <a:off x="4785878" y="2619063"/>
            <a:ext cx="3658875" cy="2595107"/>
          </a:xfrm>
          <a:prstGeom prst="rect">
            <a:avLst/>
          </a:prstGeom>
        </p:spPr>
        <p:txBody>
          <a:bodyPr>
            <a:normAutofit/>
          </a:bodyPr>
          <a:lstStyle>
            <a:lvl1pPr>
              <a:defRPr sz="2000">
                <a:solidFill>
                  <a:srgbClr val="595959"/>
                </a:solidFill>
                <a:latin typeface="Arial"/>
                <a:cs typeface="Aria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Tree>
    <p:extLst>
      <p:ext uri="{BB962C8B-B14F-4D97-AF65-F5344CB8AC3E}">
        <p14:creationId xmlns:p14="http://schemas.microsoft.com/office/powerpoint/2010/main" val="306417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002" y="559399"/>
            <a:ext cx="3580882" cy="4414019"/>
          </a:xfrm>
          <a:prstGeom prst="rect">
            <a:avLst/>
          </a:prstGeom>
        </p:spPr>
        <p:txBody>
          <a:bodyPr anchor="t">
            <a:normAutofit/>
          </a:bodyPr>
          <a:lstStyle>
            <a:lvl1pPr marL="0" indent="0" algn="l">
              <a:buNone/>
              <a:defRPr sz="2000">
                <a:solidFill>
                  <a:srgbClr val="595959"/>
                </a:solidFill>
                <a:latin typeface="Arial"/>
                <a:cs typeface="Arial"/>
              </a:defRPr>
            </a:lvl1pPr>
            <a:lvl2pPr algn="l">
              <a:defRPr sz="2000">
                <a:latin typeface="Arial"/>
                <a:cs typeface="Arial"/>
              </a:defRPr>
            </a:lvl2pPr>
            <a:lvl3pPr algn="l">
              <a:defRPr sz="2000">
                <a:latin typeface="Arial"/>
                <a:cs typeface="Arial"/>
              </a:defRPr>
            </a:lvl3pPr>
            <a:lvl4pPr algn="l">
              <a:defRPr sz="2000">
                <a:latin typeface="Arial"/>
                <a:cs typeface="Arial"/>
              </a:defRPr>
            </a:lvl4pPr>
            <a:lvl5pPr algn="l">
              <a:defRPr sz="200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p:txBody>
      </p:sp>
      <p:sp>
        <p:nvSpPr>
          <p:cNvPr id="4" name="Text Placeholder 3"/>
          <p:cNvSpPr>
            <a:spLocks noGrp="1"/>
          </p:cNvSpPr>
          <p:nvPr>
            <p:ph type="body" sz="half" idx="2"/>
          </p:nvPr>
        </p:nvSpPr>
        <p:spPr>
          <a:xfrm>
            <a:off x="4889812" y="562026"/>
            <a:ext cx="3580882" cy="4414018"/>
          </a:xfrm>
          <a:prstGeom prst="rect">
            <a:avLst/>
          </a:prstGeom>
        </p:spPr>
        <p:txBody>
          <a:bodyPr>
            <a:normAutofit/>
          </a:bodyPr>
          <a:lstStyle>
            <a:lvl1pPr marL="0" indent="0">
              <a:buNone/>
              <a:defRPr sz="2000">
                <a:solidFill>
                  <a:srgbClr val="595959"/>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27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rot="344365">
            <a:off x="773476" y="536672"/>
            <a:ext cx="7578326" cy="3491307"/>
          </a:xfrm>
          <a:prstGeom prst="rect">
            <a:avLst/>
          </a:prstGeom>
          <a:solidFill>
            <a:srgbClr val="FFFFFF">
              <a:shade val="85000"/>
            </a:srgbClr>
          </a:solidFill>
          <a:ln w="1905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txBody>
          <a:bodyPr>
            <a:normAutofit/>
          </a:bodyPr>
          <a:lstStyle>
            <a:lvl1pPr marL="0" indent="0">
              <a:buNone/>
              <a:defRPr sz="20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688489" y="4486019"/>
            <a:ext cx="7756264" cy="804862"/>
          </a:xfrm>
          <a:prstGeom prst="rect">
            <a:avLst/>
          </a:prstGeom>
        </p:spPr>
        <p:txBody>
          <a:bodyPr>
            <a:normAutofit/>
          </a:bodyPr>
          <a:lstStyle>
            <a:lvl1pPr marL="0" indent="0" algn="ctr">
              <a:buNone/>
              <a:defRPr sz="1600" b="0">
                <a:solidFill>
                  <a:srgbClr val="595959"/>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874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3" descr="PPT-General9.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901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MVC">
    <p:spTree>
      <p:nvGrpSpPr>
        <p:cNvPr id="1" name=""/>
        <p:cNvGrpSpPr/>
        <p:nvPr/>
      </p:nvGrpSpPr>
      <p:grpSpPr>
        <a:xfrm>
          <a:off x="0" y="0"/>
          <a:ext cx="0" cy="0"/>
          <a:chOff x="0" y="0"/>
          <a:chExt cx="0" cy="0"/>
        </a:xfrm>
      </p:grpSpPr>
      <p:pic>
        <p:nvPicPr>
          <p:cNvPr id="6" name="Picture 3" descr="MVC-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360378" y="601090"/>
            <a:ext cx="4301269" cy="2305339"/>
          </a:xfrm>
          <a:prstGeom prst="rect">
            <a:avLst/>
          </a:prstGeom>
        </p:spPr>
        <p:txBody>
          <a:bodyPr anchor="b"/>
          <a:lstStyle>
            <a:lvl1pPr algn="l">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5" name="Subtitle 2"/>
          <p:cNvSpPr>
            <a:spLocks noGrp="1"/>
          </p:cNvSpPr>
          <p:nvPr>
            <p:ph type="subTitle" idx="1"/>
          </p:nvPr>
        </p:nvSpPr>
        <p:spPr>
          <a:xfrm>
            <a:off x="360378" y="3137687"/>
            <a:ext cx="430126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3588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PPT-General15.jp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Picture 7" descr="PPT-General2.jpg"/>
          <p:cNvPicPr>
            <a:picLocks noChangeAspect="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90725" y="5840346"/>
            <a:ext cx="1925409" cy="625758"/>
          </a:xfrm>
          <a:prstGeom prst="rect">
            <a:avLst/>
          </a:prstGeom>
        </p:spPr>
      </p:pic>
    </p:spTree>
  </p:cSld>
  <p:clrMap bg1="lt1" tx1="dk1" bg2="lt2" tx2="dk2" accent1="accent1" accent2="accent2" accent3="accent3" accent4="accent4" accent5="accent5" accent6="accent6" hlink="hlink" folHlink="folHlink"/>
  <p:sldLayoutIdLst>
    <p:sldLayoutId id="2147483852" r:id="rId1"/>
    <p:sldLayoutId id="2147483834" r:id="rId2"/>
    <p:sldLayoutId id="2147483835" r:id="rId3"/>
    <p:sldLayoutId id="2147483836" r:id="rId4"/>
    <p:sldLayoutId id="2147483837" r:id="rId5"/>
    <p:sldLayoutId id="2147483838" r:id="rId6"/>
    <p:sldLayoutId id="2147483839"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jpe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jpeg"/><Relationship Id="rId3" Type="http://schemas.openxmlformats.org/officeDocument/2006/relationships/image" Target="../media/image40.jpe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jpeg"/><Relationship Id="rId2" Type="http://schemas.openxmlformats.org/officeDocument/2006/relationships/notesSlide" Target="../notesSlides/notesSlide29.xml"/><Relationship Id="rId16" Type="http://schemas.openxmlformats.org/officeDocument/2006/relationships/image" Target="../media/image53.jpeg"/><Relationship Id="rId20" Type="http://schemas.openxmlformats.org/officeDocument/2006/relationships/image" Target="../media/image57.jpeg"/><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jpe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emf"/><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tif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0269" y="2684094"/>
            <a:ext cx="8904760" cy="2305339"/>
          </a:xfrm>
        </p:spPr>
        <p:txBody>
          <a:bodyPr/>
          <a:lstStyle/>
          <a:p>
            <a:pPr algn="ctr"/>
            <a:r>
              <a:rPr lang="en-US" sz="3200" b="0" dirty="0">
                <a:latin typeface="+mj-lt"/>
                <a:cs typeface="Angsana New" panose="02020603050405020304" pitchFamily="18" charset="-34"/>
              </a:rPr>
              <a:t>Frontiers in tobacco treatment research: </a:t>
            </a:r>
            <a:r>
              <a:rPr lang="en-US" sz="3200" b="0" dirty="0" smtClean="0">
                <a:latin typeface="+mj-lt"/>
                <a:cs typeface="Angsana New" panose="02020603050405020304" pitchFamily="18" charset="-34"/>
              </a:rPr>
              <a:t/>
            </a:r>
            <a:br>
              <a:rPr lang="en-US" sz="3200" b="0" dirty="0" smtClean="0">
                <a:latin typeface="+mj-lt"/>
                <a:cs typeface="Angsana New" panose="02020603050405020304" pitchFamily="18" charset="-34"/>
              </a:rPr>
            </a:br>
            <a:r>
              <a:rPr lang="en-US" sz="3200" b="0" dirty="0" smtClean="0">
                <a:latin typeface="+mj-lt"/>
                <a:cs typeface="Angsana New" panose="02020603050405020304" pitchFamily="18" charset="-34"/>
              </a:rPr>
              <a:t>Maximizing </a:t>
            </a:r>
            <a:r>
              <a:rPr lang="en-US" sz="3200" b="0" dirty="0">
                <a:latin typeface="+mj-lt"/>
                <a:cs typeface="Angsana New" panose="02020603050405020304" pitchFamily="18" charset="-34"/>
              </a:rPr>
              <a:t>reach and efficacy with communication technology</a:t>
            </a:r>
          </a:p>
        </p:txBody>
      </p:sp>
      <p:sp>
        <p:nvSpPr>
          <p:cNvPr id="7" name="Subtitle 6"/>
          <p:cNvSpPr>
            <a:spLocks noGrp="1"/>
          </p:cNvSpPr>
          <p:nvPr>
            <p:ph type="subTitle" idx="1"/>
          </p:nvPr>
        </p:nvSpPr>
        <p:spPr>
          <a:xfrm>
            <a:off x="82880" y="5430062"/>
            <a:ext cx="4480563" cy="1752600"/>
          </a:xfrm>
        </p:spPr>
        <p:txBody>
          <a:bodyPr/>
          <a:lstStyle/>
          <a:p>
            <a:r>
              <a:rPr lang="en-US" sz="2000" b="1" dirty="0">
                <a:latin typeface="Avenir Book"/>
                <a:cs typeface="Avenir Book"/>
              </a:rPr>
              <a:t>Lorien Abroms, </a:t>
            </a:r>
            <a:r>
              <a:rPr lang="en-US" sz="2000" b="1" dirty="0" smtClean="0">
                <a:latin typeface="Avenir Book"/>
                <a:cs typeface="Avenir Book"/>
              </a:rPr>
              <a:t>ScD</a:t>
            </a:r>
          </a:p>
          <a:p>
            <a:r>
              <a:rPr lang="en-US" sz="2000" b="1" dirty="0" smtClean="0">
                <a:latin typeface="Avenir Book"/>
                <a:cs typeface="Avenir Book"/>
              </a:rPr>
              <a:t>Associate Professor</a:t>
            </a:r>
          </a:p>
          <a:p>
            <a:r>
              <a:rPr lang="en-US" sz="1800" b="1" dirty="0" smtClean="0">
                <a:latin typeface="Avenir Book"/>
                <a:cs typeface="Avenir Book"/>
              </a:rPr>
              <a:t>Milken </a:t>
            </a:r>
            <a:r>
              <a:rPr lang="en-US" sz="1800" b="1" dirty="0">
                <a:latin typeface="Avenir Book"/>
                <a:cs typeface="Avenir Book"/>
              </a:rPr>
              <a:t>Institute </a:t>
            </a:r>
            <a:r>
              <a:rPr lang="en-US" sz="1800" b="1" dirty="0" smtClean="0">
                <a:latin typeface="Avenir Book"/>
                <a:cs typeface="Avenir Book"/>
              </a:rPr>
              <a:t>School </a:t>
            </a:r>
            <a:r>
              <a:rPr lang="en-US" sz="1800" b="1" dirty="0">
                <a:latin typeface="Avenir Book"/>
                <a:cs typeface="Avenir Book"/>
              </a:rPr>
              <a:t>of Public </a:t>
            </a:r>
            <a:r>
              <a:rPr lang="en-US" sz="1800" b="1" dirty="0" smtClean="0">
                <a:latin typeface="Avenir Book"/>
                <a:cs typeface="Avenir Book"/>
              </a:rPr>
              <a:t>Health</a:t>
            </a:r>
          </a:p>
          <a:p>
            <a:r>
              <a:rPr lang="en-US" sz="1800" b="1" dirty="0" smtClean="0">
                <a:latin typeface="Avenir Book"/>
                <a:cs typeface="Avenir Book"/>
              </a:rPr>
              <a:t>George Washington University</a:t>
            </a:r>
            <a:endParaRPr lang="en-US" sz="1800" b="1" dirty="0">
              <a:latin typeface="Avenir Book"/>
              <a:cs typeface="Avenir Book"/>
            </a:endParaRPr>
          </a:p>
        </p:txBody>
      </p:sp>
      <p:pic>
        <p:nvPicPr>
          <p:cNvPr id="15" name="Picture 14"/>
          <p:cNvPicPr>
            <a:picLocks noChangeAspect="1"/>
          </p:cNvPicPr>
          <p:nvPr/>
        </p:nvPicPr>
        <p:blipFill>
          <a:blip r:embed="rId3"/>
          <a:stretch>
            <a:fillRect/>
          </a:stretch>
        </p:blipFill>
        <p:spPr>
          <a:xfrm>
            <a:off x="82880" y="191992"/>
            <a:ext cx="4529769" cy="3022576"/>
          </a:xfrm>
          <a:prstGeom prst="rect">
            <a:avLst/>
          </a:prstGeom>
        </p:spPr>
      </p:pic>
      <p:pic>
        <p:nvPicPr>
          <p:cNvPr id="16" name="Picture 15"/>
          <p:cNvPicPr>
            <a:picLocks noChangeAspect="1"/>
          </p:cNvPicPr>
          <p:nvPr/>
        </p:nvPicPr>
        <p:blipFill>
          <a:blip r:embed="rId4"/>
          <a:stretch>
            <a:fillRect/>
          </a:stretch>
        </p:blipFill>
        <p:spPr>
          <a:xfrm>
            <a:off x="4601390" y="191992"/>
            <a:ext cx="4386250" cy="3022576"/>
          </a:xfrm>
          <a:prstGeom prst="rect">
            <a:avLst/>
          </a:prstGeom>
        </p:spPr>
      </p:pic>
      <p:sp>
        <p:nvSpPr>
          <p:cNvPr id="14" name="TextBox 13"/>
          <p:cNvSpPr txBox="1"/>
          <p:nvPr/>
        </p:nvSpPr>
        <p:spPr>
          <a:xfrm>
            <a:off x="5334000" y="5298175"/>
            <a:ext cx="3810000" cy="1877437"/>
          </a:xfrm>
          <a:prstGeom prst="rect">
            <a:avLst/>
          </a:prstGeom>
          <a:noFill/>
        </p:spPr>
        <p:txBody>
          <a:bodyPr wrap="square" rtlCol="0">
            <a:spAutoFit/>
          </a:bodyPr>
          <a:lstStyle/>
          <a:p>
            <a:endParaRPr lang="en-US" dirty="0">
              <a:solidFill>
                <a:srgbClr val="FFFFFF"/>
              </a:solidFill>
            </a:endParaRPr>
          </a:p>
          <a:p>
            <a:r>
              <a:rPr lang="en-US" sz="1600" dirty="0">
                <a:solidFill>
                  <a:srgbClr val="FFFFFF"/>
                </a:solidFill>
                <a:latin typeface="Avenir Book"/>
                <a:cs typeface="Avenir Book"/>
              </a:rPr>
              <a:t>Health Communication:</a:t>
            </a:r>
          </a:p>
          <a:p>
            <a:r>
              <a:rPr lang="en-US" sz="1600" dirty="0">
                <a:solidFill>
                  <a:srgbClr val="FFFFFF"/>
                </a:solidFill>
                <a:latin typeface="Avenir Book"/>
                <a:cs typeface="Avenir Book"/>
              </a:rPr>
              <a:t>Barriers, Breakthroughs, and Best </a:t>
            </a:r>
            <a:r>
              <a:rPr lang="en-US" sz="1600" dirty="0" smtClean="0">
                <a:solidFill>
                  <a:srgbClr val="FFFFFF"/>
                </a:solidFill>
                <a:latin typeface="Avenir Book"/>
                <a:cs typeface="Avenir Book"/>
              </a:rPr>
              <a:t>Practices</a:t>
            </a:r>
          </a:p>
          <a:p>
            <a:r>
              <a:rPr lang="en-US" sz="1600" dirty="0" smtClean="0">
                <a:solidFill>
                  <a:srgbClr val="FFFFFF"/>
                </a:solidFill>
                <a:latin typeface="Avenir Book"/>
                <a:cs typeface="Avenir Book"/>
              </a:rPr>
              <a:t>HCB3</a:t>
            </a:r>
          </a:p>
          <a:p>
            <a:r>
              <a:rPr lang="en-US" sz="1600" dirty="0" smtClean="0">
                <a:solidFill>
                  <a:srgbClr val="FFFFFF"/>
                </a:solidFill>
                <a:latin typeface="Avenir Book"/>
                <a:cs typeface="Avenir Book"/>
              </a:rPr>
              <a:t>3/3/2017</a:t>
            </a:r>
            <a:endParaRPr lang="en-US" sz="1600" dirty="0">
              <a:solidFill>
                <a:srgbClr val="FFFFFF"/>
              </a:solidFill>
              <a:latin typeface="Avenir Book"/>
              <a:cs typeface="Avenir Book"/>
            </a:endParaRPr>
          </a:p>
          <a:p>
            <a:endParaRPr lang="en-US" dirty="0"/>
          </a:p>
        </p:txBody>
      </p:sp>
    </p:spTree>
    <p:extLst>
      <p:ext uri="{BB962C8B-B14F-4D97-AF65-F5344CB8AC3E}">
        <p14:creationId xmlns:p14="http://schemas.microsoft.com/office/powerpoint/2010/main" val="1263701789"/>
      </p:ext>
    </p:extLst>
  </p:cSld>
  <p:clrMapOvr>
    <a:masterClrMapping/>
  </p:clrMapOvr>
  <mc:AlternateContent xmlns:mc="http://schemas.openxmlformats.org/markup-compatibility/2006" xmlns:p14="http://schemas.microsoft.com/office/powerpoint/2010/main">
    <mc:Choice Requires="p14">
      <p:transition spd="slow" p14:dur="2000" advTm="15163"/>
    </mc:Choice>
    <mc:Fallback xmlns="">
      <p:transition spd="slow" advTm="151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5A’s model of cessation</a:t>
            </a:r>
            <a:endParaRPr lang="en-US" dirty="0"/>
          </a:p>
        </p:txBody>
      </p:sp>
      <p:pic>
        <p:nvPicPr>
          <p:cNvPr id="5" name="Picture 4"/>
          <p:cNvPicPr>
            <a:picLocks noChangeAspect="1"/>
          </p:cNvPicPr>
          <p:nvPr/>
        </p:nvPicPr>
        <p:blipFill>
          <a:blip r:embed="rId2"/>
          <a:stretch>
            <a:fillRect/>
          </a:stretch>
        </p:blipFill>
        <p:spPr>
          <a:xfrm>
            <a:off x="39523" y="-183854"/>
            <a:ext cx="9482314" cy="7119166"/>
          </a:xfrm>
          <a:prstGeom prst="rect">
            <a:avLst/>
          </a:prstGeom>
        </p:spPr>
      </p:pic>
      <p:sp>
        <p:nvSpPr>
          <p:cNvPr id="3" name="TextBox 2"/>
          <p:cNvSpPr txBox="1"/>
          <p:nvPr/>
        </p:nvSpPr>
        <p:spPr>
          <a:xfrm>
            <a:off x="2917335" y="2962072"/>
            <a:ext cx="1843350" cy="1384995"/>
          </a:xfrm>
          <a:prstGeom prst="rect">
            <a:avLst/>
          </a:prstGeom>
          <a:noFill/>
        </p:spPr>
        <p:txBody>
          <a:bodyPr wrap="square" rtlCol="0">
            <a:spAutoFit/>
          </a:bodyPr>
          <a:lstStyle/>
          <a:p>
            <a:r>
              <a:rPr lang="en-US" sz="1200" dirty="0" smtClean="0"/>
              <a:t>NRT</a:t>
            </a:r>
          </a:p>
          <a:p>
            <a:r>
              <a:rPr lang="en-US" sz="1200" dirty="0" err="1" smtClean="0"/>
              <a:t>Varenicline</a:t>
            </a:r>
            <a:r>
              <a:rPr lang="en-US" sz="1200" dirty="0" smtClean="0"/>
              <a:t>/Chantix</a:t>
            </a:r>
          </a:p>
          <a:p>
            <a:endParaRPr lang="en-US" sz="1200" dirty="0"/>
          </a:p>
          <a:p>
            <a:r>
              <a:rPr lang="en-US" sz="1200" dirty="0" smtClean="0"/>
              <a:t>Individual,</a:t>
            </a:r>
          </a:p>
          <a:p>
            <a:r>
              <a:rPr lang="en-US" sz="1200" dirty="0" smtClean="0"/>
              <a:t>Group , Internet ,</a:t>
            </a:r>
          </a:p>
          <a:p>
            <a:r>
              <a:rPr lang="en-US" sz="1200" dirty="0" smtClean="0"/>
              <a:t> Phone </a:t>
            </a:r>
          </a:p>
          <a:p>
            <a:endParaRPr lang="en-US" sz="1200" dirty="0"/>
          </a:p>
        </p:txBody>
      </p:sp>
      <p:sp>
        <p:nvSpPr>
          <p:cNvPr id="4" name="TextBox 3"/>
          <p:cNvSpPr txBox="1"/>
          <p:nvPr/>
        </p:nvSpPr>
        <p:spPr>
          <a:xfrm>
            <a:off x="246739" y="0"/>
            <a:ext cx="8280400" cy="830997"/>
          </a:xfrm>
          <a:prstGeom prst="rect">
            <a:avLst/>
          </a:prstGeom>
          <a:solidFill>
            <a:schemeClr val="bg1"/>
          </a:solidFill>
        </p:spPr>
        <p:txBody>
          <a:bodyPr wrap="square" rtlCol="0">
            <a:spAutoFit/>
          </a:bodyPr>
          <a:lstStyle/>
          <a:p>
            <a:r>
              <a:rPr lang="en-US" sz="2400" dirty="0" smtClean="0"/>
              <a:t>State of Smoking Cessation: </a:t>
            </a:r>
          </a:p>
          <a:p>
            <a:r>
              <a:rPr lang="en-US" sz="2400" dirty="0" smtClean="0"/>
              <a:t>US Public Health Service Clinical Practice Guidelines (2008)</a:t>
            </a:r>
            <a:endParaRPr lang="en-US" sz="2400" dirty="0"/>
          </a:p>
        </p:txBody>
      </p:sp>
    </p:spTree>
    <p:extLst>
      <p:ext uri="{BB962C8B-B14F-4D97-AF65-F5344CB8AC3E}">
        <p14:creationId xmlns:p14="http://schemas.microsoft.com/office/powerpoint/2010/main" val="3279127025"/>
      </p:ext>
    </p:extLst>
  </p:cSld>
  <p:clrMapOvr>
    <a:masterClrMapping/>
  </p:clrMapOvr>
  <mc:AlternateContent xmlns:mc="http://schemas.openxmlformats.org/markup-compatibility/2006" xmlns:p14="http://schemas.microsoft.com/office/powerpoint/2010/main">
    <mc:Choice Requires="p14">
      <p:transition spd="slow" p14:dur="2000" advTm="60414"/>
    </mc:Choice>
    <mc:Fallback xmlns="">
      <p:transition spd="slow" advTm="6041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967" y="1366874"/>
            <a:ext cx="8658966" cy="4125719"/>
          </a:xfrm>
        </p:spPr>
        <p:txBody>
          <a:bodyPr>
            <a:normAutofit fontScale="62500" lnSpcReduction="20000"/>
          </a:bodyPr>
          <a:lstStyle/>
          <a:p>
            <a:pPr marL="17462" indent="0">
              <a:buNone/>
            </a:pPr>
            <a:r>
              <a:rPr lang="en-US" dirty="0"/>
              <a:t>P</a:t>
            </a:r>
            <a:r>
              <a:rPr lang="en-US" dirty="0" smtClean="0"/>
              <a:t>rogress…</a:t>
            </a:r>
          </a:p>
          <a:p>
            <a:pPr marL="474662" indent="-457200"/>
            <a:r>
              <a:rPr lang="en-US" dirty="0" smtClean="0"/>
              <a:t>US Public Health Service Clinical Practice Guidelines</a:t>
            </a:r>
          </a:p>
          <a:p>
            <a:pPr marL="874712" lvl="1" indent="-457200"/>
            <a:r>
              <a:rPr lang="en-US" dirty="0" smtClean="0"/>
              <a:t>5A’s model</a:t>
            </a:r>
          </a:p>
          <a:p>
            <a:pPr marL="0" indent="0">
              <a:buNone/>
            </a:pPr>
            <a:r>
              <a:rPr lang="en-US" dirty="0" smtClean="0"/>
              <a:t>But….</a:t>
            </a:r>
          </a:p>
          <a:p>
            <a:r>
              <a:rPr lang="en-US" dirty="0" smtClean="0"/>
              <a:t>Efficacy</a:t>
            </a:r>
          </a:p>
          <a:p>
            <a:pPr lvl="1"/>
            <a:r>
              <a:rPr lang="en-US" dirty="0" smtClean="0"/>
              <a:t>Most smokers relapse even with the best treatments</a:t>
            </a:r>
          </a:p>
          <a:p>
            <a:pPr lvl="1"/>
            <a:r>
              <a:rPr lang="en-US" dirty="0" smtClean="0"/>
              <a:t>Counseling effects are modest</a:t>
            </a:r>
          </a:p>
          <a:p>
            <a:pPr lvl="1"/>
            <a:r>
              <a:rPr lang="en-US" dirty="0" smtClean="0"/>
              <a:t>Not treated as chronic relapsing condition</a:t>
            </a:r>
          </a:p>
          <a:p>
            <a:r>
              <a:rPr lang="en-US" dirty="0" smtClean="0"/>
              <a:t>Reach</a:t>
            </a:r>
          </a:p>
          <a:p>
            <a:pPr lvl="1"/>
            <a:r>
              <a:rPr lang="en-US" dirty="0" smtClean="0"/>
              <a:t>Limited reach in clinical setting, at most, only get 5-12% of presenting smokers to receive treatment </a:t>
            </a:r>
          </a:p>
          <a:p>
            <a:pPr lvl="1"/>
            <a:r>
              <a:rPr lang="en-US" dirty="0" smtClean="0"/>
              <a:t>Limited calls to </a:t>
            </a:r>
            <a:r>
              <a:rPr lang="en-US" dirty="0" err="1" smtClean="0"/>
              <a:t>quitline</a:t>
            </a:r>
            <a:r>
              <a:rPr lang="en-US" dirty="0" smtClean="0"/>
              <a:t>: 1-3% of smokers call in a given year</a:t>
            </a:r>
          </a:p>
          <a:p>
            <a:pPr lvl="1"/>
            <a:r>
              <a:rPr lang="en-US" dirty="0"/>
              <a:t>People </a:t>
            </a:r>
            <a:r>
              <a:rPr lang="en-US" dirty="0" smtClean="0"/>
              <a:t>turning to unproven therapies: download </a:t>
            </a:r>
            <a:r>
              <a:rPr lang="en-US" dirty="0"/>
              <a:t>apps (Abroms et al. 2014) and seek out other therapies (e-cigarettes)</a:t>
            </a:r>
          </a:p>
          <a:p>
            <a:pPr marL="457200" lvl="1" indent="0">
              <a:buNone/>
            </a:pPr>
            <a:endParaRPr lang="en-US" dirty="0"/>
          </a:p>
        </p:txBody>
      </p:sp>
      <p:sp>
        <p:nvSpPr>
          <p:cNvPr id="3" name="Title 2"/>
          <p:cNvSpPr>
            <a:spLocks noGrp="1"/>
          </p:cNvSpPr>
          <p:nvPr>
            <p:ph type="title"/>
          </p:nvPr>
        </p:nvSpPr>
        <p:spPr>
          <a:xfrm>
            <a:off x="761318" y="382467"/>
            <a:ext cx="7756263" cy="1054250"/>
          </a:xfrm>
        </p:spPr>
        <p:txBody>
          <a:bodyPr/>
          <a:lstStyle/>
          <a:p>
            <a:r>
              <a:rPr lang="en-US" dirty="0" smtClean="0"/>
              <a:t>State of smoking cessation</a:t>
            </a:r>
            <a:endParaRPr lang="en-US" dirty="0"/>
          </a:p>
        </p:txBody>
      </p:sp>
      <p:sp>
        <p:nvSpPr>
          <p:cNvPr id="4" name="TextBox 3"/>
          <p:cNvSpPr txBox="1"/>
          <p:nvPr/>
        </p:nvSpPr>
        <p:spPr>
          <a:xfrm>
            <a:off x="7010400" y="6477000"/>
            <a:ext cx="184666" cy="369332"/>
          </a:xfrm>
          <a:prstGeom prst="rect">
            <a:avLst/>
          </a:prstGeom>
          <a:noFill/>
        </p:spPr>
        <p:txBody>
          <a:bodyPr wrap="none" rtlCol="0">
            <a:spAutoFit/>
          </a:bodyPr>
          <a:lstStyle/>
          <a:p>
            <a:endParaRPr lang="en-US" dirty="0"/>
          </a:p>
        </p:txBody>
      </p:sp>
      <p:sp>
        <p:nvSpPr>
          <p:cNvPr id="5" name="TextBox 4"/>
          <p:cNvSpPr txBox="1"/>
          <p:nvPr/>
        </p:nvSpPr>
        <p:spPr>
          <a:xfrm>
            <a:off x="5366266" y="5111593"/>
            <a:ext cx="3657600" cy="381000"/>
          </a:xfrm>
          <a:prstGeom prst="rect">
            <a:avLst/>
          </a:prstGeom>
          <a:noFill/>
        </p:spPr>
        <p:txBody>
          <a:bodyPr wrap="square" rtlCol="0">
            <a:spAutoFit/>
          </a:bodyPr>
          <a:lstStyle/>
          <a:p>
            <a:r>
              <a:rPr lang="en-US" dirty="0" smtClean="0"/>
              <a:t>Baker et al., </a:t>
            </a:r>
            <a:r>
              <a:rPr lang="en-US" i="1" dirty="0" smtClean="0"/>
              <a:t>Addiction</a:t>
            </a:r>
            <a:r>
              <a:rPr lang="en-US" dirty="0" smtClean="0"/>
              <a:t>, 2015</a:t>
            </a:r>
            <a:endParaRPr lang="en-US" dirty="0"/>
          </a:p>
        </p:txBody>
      </p:sp>
    </p:spTree>
    <p:extLst>
      <p:ext uri="{BB962C8B-B14F-4D97-AF65-F5344CB8AC3E}">
        <p14:creationId xmlns:p14="http://schemas.microsoft.com/office/powerpoint/2010/main" val="3715898343"/>
      </p:ext>
    </p:extLst>
  </p:cSld>
  <p:clrMapOvr>
    <a:masterClrMapping/>
  </p:clrMapOvr>
  <mc:AlternateContent xmlns:mc="http://schemas.openxmlformats.org/markup-compatibility/2006" xmlns:p14="http://schemas.microsoft.com/office/powerpoint/2010/main">
    <mc:Choice Requires="p14">
      <p:transition spd="slow" p14:dur="2000" advTm="77330"/>
    </mc:Choice>
    <mc:Fallback xmlns="">
      <p:transition spd="slow" advTm="7733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2970" y="926960"/>
            <a:ext cx="6293809" cy="3831850"/>
          </a:xfrm>
        </p:spPr>
        <p:txBody>
          <a:bodyPr/>
          <a:lstStyle/>
          <a:p>
            <a:r>
              <a:rPr lang="en-US" dirty="0" smtClean="0"/>
              <a:t>“</a:t>
            </a:r>
            <a:r>
              <a:rPr lang="en-US" dirty="0"/>
              <a:t>We are losing control</a:t>
            </a:r>
            <a:r>
              <a:rPr lang="en-US" dirty="0" smtClean="0"/>
              <a:t>” </a:t>
            </a:r>
            <a:r>
              <a:rPr lang="en-US" sz="2800" dirty="0" smtClean="0"/>
              <a:t>(Baker, 2016)</a:t>
            </a:r>
          </a:p>
          <a:p>
            <a:pPr lvl="1"/>
            <a:r>
              <a:rPr lang="en-US" dirty="0"/>
              <a:t>N</a:t>
            </a:r>
            <a:r>
              <a:rPr lang="en-US" dirty="0" smtClean="0"/>
              <a:t>ot coming to our </a:t>
            </a:r>
            <a:r>
              <a:rPr lang="en-US" dirty="0" err="1" smtClean="0"/>
              <a:t>quitlines</a:t>
            </a:r>
            <a:r>
              <a:rPr lang="en-US" dirty="0" smtClean="0"/>
              <a:t> </a:t>
            </a:r>
          </a:p>
          <a:p>
            <a:pPr lvl="1"/>
            <a:r>
              <a:rPr lang="en-US" dirty="0" smtClean="0"/>
              <a:t>Not making appointments with doctors</a:t>
            </a:r>
          </a:p>
          <a:p>
            <a:r>
              <a:rPr lang="en-US" dirty="0" smtClean="0"/>
              <a:t>We need population level innovation</a:t>
            </a:r>
          </a:p>
          <a:p>
            <a:pPr lvl="1"/>
            <a:r>
              <a:rPr lang="en-US" dirty="0" smtClean="0"/>
              <a:t>Better efficacy of treatments</a:t>
            </a:r>
          </a:p>
          <a:p>
            <a:pPr lvl="1"/>
            <a:r>
              <a:rPr lang="en-US" dirty="0" smtClean="0"/>
              <a:t>Better reach</a:t>
            </a:r>
          </a:p>
        </p:txBody>
      </p:sp>
      <p:sp>
        <p:nvSpPr>
          <p:cNvPr id="3" name="Title 2"/>
          <p:cNvSpPr>
            <a:spLocks noGrp="1"/>
          </p:cNvSpPr>
          <p:nvPr>
            <p:ph type="title"/>
          </p:nvPr>
        </p:nvSpPr>
        <p:spPr>
          <a:xfrm>
            <a:off x="518008" y="388442"/>
            <a:ext cx="7756263" cy="1054250"/>
          </a:xfrm>
        </p:spPr>
        <p:txBody>
          <a:bodyPr/>
          <a:lstStyle/>
          <a:p>
            <a:r>
              <a:rPr lang="en-US" dirty="0" smtClean="0"/>
              <a:t>Bottom line</a:t>
            </a:r>
            <a:br>
              <a:rPr lang="en-US" dirty="0" smtClean="0"/>
            </a:br>
            <a:endParaRPr lang="en-US" dirty="0"/>
          </a:p>
        </p:txBody>
      </p:sp>
      <p:pic>
        <p:nvPicPr>
          <p:cNvPr id="5" name="Picture 4"/>
          <p:cNvPicPr>
            <a:picLocks noChangeAspect="1"/>
          </p:cNvPicPr>
          <p:nvPr/>
        </p:nvPicPr>
        <p:blipFill rotWithShape="1">
          <a:blip r:embed="rId2"/>
          <a:srcRect l="33559" t="3702" r="25593"/>
          <a:stretch/>
        </p:blipFill>
        <p:spPr>
          <a:xfrm>
            <a:off x="6332443" y="233641"/>
            <a:ext cx="2543752" cy="3144880"/>
          </a:xfrm>
          <a:prstGeom prst="rect">
            <a:avLst/>
          </a:prstGeom>
        </p:spPr>
      </p:pic>
    </p:spTree>
    <p:extLst>
      <p:ext uri="{BB962C8B-B14F-4D97-AF65-F5344CB8AC3E}">
        <p14:creationId xmlns:p14="http://schemas.microsoft.com/office/powerpoint/2010/main" val="3595509931"/>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906107" y="4719524"/>
            <a:ext cx="7788408" cy="0"/>
          </a:xfrm>
          <a:prstGeom prst="line">
            <a:avLst/>
          </a:prstGeom>
          <a:noFill/>
          <a:ln w="9525">
            <a:solidFill>
              <a:schemeClr val="tx1"/>
            </a:solidFill>
            <a:round/>
            <a:headEnd type="triangle" w="lg" len="lg"/>
            <a:tailEnd type="triangle" w="lg" len="lg"/>
          </a:ln>
          <a:extLst>
            <a:ext uri="{909E8E84-426E-40dd-AFC4-6F175D3DCCD1}">
              <a14:hiddenFill xmlns="" xmlns:a14="http://schemas.microsoft.com/office/drawing/2010/main">
                <a:noFill/>
              </a14:hiddenFill>
            </a:ext>
          </a:extLst>
        </p:spPr>
        <p:txBody>
          <a:bodyPr/>
          <a:lstStyle/>
          <a:p>
            <a:endParaRPr lang="en-US"/>
          </a:p>
        </p:txBody>
      </p:sp>
      <p:sp>
        <p:nvSpPr>
          <p:cNvPr id="5" name="Line 4"/>
          <p:cNvSpPr>
            <a:spLocks noChangeShapeType="1"/>
          </p:cNvSpPr>
          <p:nvPr/>
        </p:nvSpPr>
        <p:spPr bwMode="auto">
          <a:xfrm flipH="1" flipV="1">
            <a:off x="906107" y="353155"/>
            <a:ext cx="6466" cy="4558285"/>
          </a:xfrm>
          <a:prstGeom prst="line">
            <a:avLst/>
          </a:prstGeom>
          <a:noFill/>
          <a:ln w="9525">
            <a:solidFill>
              <a:schemeClr val="tx1"/>
            </a:solidFill>
            <a:round/>
            <a:headEnd type="triangle" w="lg" len="lg"/>
            <a:tailEnd type="triangle" w="lg" len="lg"/>
          </a:ln>
          <a:extLst>
            <a:ext uri="{909E8E84-426E-40dd-AFC4-6F175D3DCCD1}">
              <a14:hiddenFill xmlns="" xmlns:a14="http://schemas.microsoft.com/office/drawing/2010/main">
                <a:noFill/>
              </a14:hiddenFill>
            </a:ext>
          </a:extLst>
        </p:spPr>
        <p:txBody>
          <a:bodyPr/>
          <a:lstStyle/>
          <a:p>
            <a:endParaRPr lang="en-US"/>
          </a:p>
        </p:txBody>
      </p:sp>
      <p:sp>
        <p:nvSpPr>
          <p:cNvPr id="6" name="TextBox 5"/>
          <p:cNvSpPr txBox="1"/>
          <p:nvPr/>
        </p:nvSpPr>
        <p:spPr>
          <a:xfrm>
            <a:off x="3877067" y="5201032"/>
            <a:ext cx="2140408" cy="369332"/>
          </a:xfrm>
          <a:prstGeom prst="rect">
            <a:avLst/>
          </a:prstGeom>
          <a:noFill/>
        </p:spPr>
        <p:txBody>
          <a:bodyPr wrap="square" rtlCol="0">
            <a:spAutoFit/>
          </a:bodyPr>
          <a:lstStyle/>
          <a:p>
            <a:r>
              <a:rPr lang="en-US" b="1" dirty="0" smtClean="0"/>
              <a:t>Reach </a:t>
            </a:r>
            <a:endParaRPr lang="en-US" b="1" dirty="0"/>
          </a:p>
        </p:txBody>
      </p:sp>
      <p:sp>
        <p:nvSpPr>
          <p:cNvPr id="7" name="TextBox 6"/>
          <p:cNvSpPr txBox="1"/>
          <p:nvPr/>
        </p:nvSpPr>
        <p:spPr>
          <a:xfrm>
            <a:off x="72570" y="2183145"/>
            <a:ext cx="1386116" cy="646331"/>
          </a:xfrm>
          <a:prstGeom prst="rect">
            <a:avLst/>
          </a:prstGeom>
          <a:noFill/>
        </p:spPr>
        <p:txBody>
          <a:bodyPr wrap="square" rtlCol="0">
            <a:spAutoFit/>
          </a:bodyPr>
          <a:lstStyle/>
          <a:p>
            <a:r>
              <a:rPr lang="en-US" b="1" dirty="0" smtClean="0"/>
              <a:t>Efficacy</a:t>
            </a:r>
          </a:p>
          <a:p>
            <a:r>
              <a:rPr lang="en-US" dirty="0" smtClean="0"/>
              <a:t>(</a:t>
            </a:r>
            <a:r>
              <a:rPr lang="en-US" dirty="0" err="1" smtClean="0"/>
              <a:t>Quitrates</a:t>
            </a:r>
            <a:r>
              <a:rPr lang="en-US" dirty="0" smtClean="0"/>
              <a:t>)</a:t>
            </a:r>
            <a:endParaRPr lang="en-US" dirty="0"/>
          </a:p>
        </p:txBody>
      </p:sp>
      <p:sp>
        <p:nvSpPr>
          <p:cNvPr id="8" name="Rectangle 2"/>
          <p:cNvSpPr>
            <a:spLocks/>
          </p:cNvSpPr>
          <p:nvPr/>
        </p:nvSpPr>
        <p:spPr bwMode="auto">
          <a:xfrm>
            <a:off x="3025990" y="118932"/>
            <a:ext cx="5982970" cy="865623"/>
          </a:xfrm>
          <a:prstGeom prst="rect">
            <a:avLst/>
          </a:prstGeom>
          <a:solidFill>
            <a:schemeClr val="accent1"/>
          </a:solidFill>
          <a:ln>
            <a:noFill/>
          </a:ln>
          <a:extLst/>
        </p:spPr>
        <p:txBody>
          <a:bodyPr anchor="ctr"/>
          <a:lstStyle/>
          <a:p>
            <a:pPr eaLnBrk="0" hangingPunct="0"/>
            <a:r>
              <a:rPr lang="en-US" sz="4000" dirty="0">
                <a:solidFill>
                  <a:srgbClr val="FFFFFF"/>
                </a:solidFill>
                <a:latin typeface="Trebuchet MS" charset="0"/>
              </a:rPr>
              <a:t>Impact= Efficacy X Reach</a:t>
            </a:r>
          </a:p>
        </p:txBody>
      </p:sp>
      <p:cxnSp>
        <p:nvCxnSpPr>
          <p:cNvPr id="11" name="Straight Connector 10"/>
          <p:cNvCxnSpPr/>
          <p:nvPr/>
        </p:nvCxnSpPr>
        <p:spPr>
          <a:xfrm>
            <a:off x="1376997" y="4558187"/>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12941" y="4608487"/>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029749" y="4611513"/>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54570" y="4618806"/>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68333" y="4880274"/>
            <a:ext cx="908153" cy="430887"/>
          </a:xfrm>
          <a:prstGeom prst="rect">
            <a:avLst/>
          </a:prstGeom>
          <a:noFill/>
        </p:spPr>
        <p:txBody>
          <a:bodyPr wrap="square" rtlCol="0">
            <a:spAutoFit/>
          </a:bodyPr>
          <a:lstStyle/>
          <a:p>
            <a:r>
              <a:rPr lang="en-US" sz="1100" dirty="0" smtClean="0"/>
              <a:t>1-on-1</a:t>
            </a:r>
          </a:p>
          <a:p>
            <a:r>
              <a:rPr lang="en-US" sz="1100" dirty="0" smtClean="0"/>
              <a:t>counseling</a:t>
            </a:r>
            <a:endParaRPr lang="en-US" sz="1100" dirty="0"/>
          </a:p>
        </p:txBody>
      </p:sp>
      <p:sp>
        <p:nvSpPr>
          <p:cNvPr id="19" name="TextBox 18"/>
          <p:cNvSpPr txBox="1"/>
          <p:nvPr/>
        </p:nvSpPr>
        <p:spPr>
          <a:xfrm>
            <a:off x="2332618" y="4880274"/>
            <a:ext cx="908153" cy="430887"/>
          </a:xfrm>
          <a:prstGeom prst="rect">
            <a:avLst/>
          </a:prstGeom>
          <a:noFill/>
        </p:spPr>
        <p:txBody>
          <a:bodyPr wrap="square" rtlCol="0">
            <a:spAutoFit/>
          </a:bodyPr>
          <a:lstStyle/>
          <a:p>
            <a:r>
              <a:rPr lang="en-US" sz="1100" dirty="0" smtClean="0"/>
              <a:t>group</a:t>
            </a:r>
          </a:p>
          <a:p>
            <a:r>
              <a:rPr lang="en-US" sz="1100" dirty="0" smtClean="0"/>
              <a:t>counseling</a:t>
            </a:r>
            <a:endParaRPr lang="en-US" sz="1100" dirty="0"/>
          </a:p>
        </p:txBody>
      </p:sp>
      <p:sp>
        <p:nvSpPr>
          <p:cNvPr id="21" name="TextBox 20"/>
          <p:cNvSpPr txBox="1"/>
          <p:nvPr/>
        </p:nvSpPr>
        <p:spPr>
          <a:xfrm>
            <a:off x="3582807" y="4889859"/>
            <a:ext cx="908153" cy="430887"/>
          </a:xfrm>
          <a:prstGeom prst="rect">
            <a:avLst/>
          </a:prstGeom>
          <a:noFill/>
        </p:spPr>
        <p:txBody>
          <a:bodyPr wrap="square" rtlCol="0">
            <a:spAutoFit/>
          </a:bodyPr>
          <a:lstStyle/>
          <a:p>
            <a:r>
              <a:rPr lang="en-US" sz="1100" dirty="0" smtClean="0"/>
              <a:t>phone</a:t>
            </a:r>
          </a:p>
          <a:p>
            <a:r>
              <a:rPr lang="en-US" sz="1100" dirty="0" smtClean="0"/>
              <a:t>counseling</a:t>
            </a:r>
            <a:endParaRPr lang="en-US" sz="1100" dirty="0"/>
          </a:p>
        </p:txBody>
      </p:sp>
      <p:sp>
        <p:nvSpPr>
          <p:cNvPr id="22" name="TextBox 21"/>
          <p:cNvSpPr txBox="1"/>
          <p:nvPr/>
        </p:nvSpPr>
        <p:spPr>
          <a:xfrm>
            <a:off x="4481533" y="4954811"/>
            <a:ext cx="1276311" cy="430887"/>
          </a:xfrm>
          <a:prstGeom prst="rect">
            <a:avLst/>
          </a:prstGeom>
          <a:noFill/>
        </p:spPr>
        <p:txBody>
          <a:bodyPr wrap="square" rtlCol="0">
            <a:spAutoFit/>
          </a:bodyPr>
          <a:lstStyle/>
          <a:p>
            <a:r>
              <a:rPr lang="en-US" sz="1100" dirty="0" smtClean="0"/>
              <a:t>Internet/Tailored Communication</a:t>
            </a:r>
            <a:endParaRPr lang="en-US" sz="1100" dirty="0"/>
          </a:p>
        </p:txBody>
      </p:sp>
      <p:cxnSp>
        <p:nvCxnSpPr>
          <p:cNvPr id="23" name="Straight Connector 22"/>
          <p:cNvCxnSpPr/>
          <p:nvPr/>
        </p:nvCxnSpPr>
        <p:spPr>
          <a:xfrm>
            <a:off x="6196334" y="4267817"/>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65793" y="4933903"/>
            <a:ext cx="908153" cy="430887"/>
          </a:xfrm>
          <a:prstGeom prst="rect">
            <a:avLst/>
          </a:prstGeom>
          <a:noFill/>
        </p:spPr>
        <p:txBody>
          <a:bodyPr wrap="square" rtlCol="0">
            <a:spAutoFit/>
          </a:bodyPr>
          <a:lstStyle/>
          <a:p>
            <a:r>
              <a:rPr lang="en-US" sz="1100" dirty="0" smtClean="0"/>
              <a:t>Self-help brochure</a:t>
            </a:r>
            <a:endParaRPr lang="en-US" sz="1100" dirty="0"/>
          </a:p>
        </p:txBody>
      </p:sp>
      <p:pic>
        <p:nvPicPr>
          <p:cNvPr id="25" name="Picture 4" descr="Poo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5024" y="3549472"/>
            <a:ext cx="1955023" cy="117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stretch>
            <a:fillRect/>
          </a:stretch>
        </p:blipFill>
        <p:spPr>
          <a:xfrm>
            <a:off x="4267180" y="2768172"/>
            <a:ext cx="2297132" cy="1261302"/>
          </a:xfrm>
          <a:prstGeom prst="rect">
            <a:avLst/>
          </a:prstGeom>
        </p:spPr>
      </p:pic>
      <p:pic>
        <p:nvPicPr>
          <p:cNvPr id="26" name="Picture 2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a:xfrm>
            <a:off x="5796805" y="3029737"/>
            <a:ext cx="1052500" cy="1578750"/>
          </a:xfrm>
          <a:prstGeom prst="rect">
            <a:avLst/>
          </a:prstGeom>
          <a:noFill/>
        </p:spPr>
      </p:pic>
      <p:sp>
        <p:nvSpPr>
          <p:cNvPr id="30" name="TextBox 29"/>
          <p:cNvSpPr txBox="1"/>
          <p:nvPr/>
        </p:nvSpPr>
        <p:spPr>
          <a:xfrm>
            <a:off x="7110991" y="4911440"/>
            <a:ext cx="908153" cy="430887"/>
          </a:xfrm>
          <a:prstGeom prst="rect">
            <a:avLst/>
          </a:prstGeom>
          <a:noFill/>
        </p:spPr>
        <p:txBody>
          <a:bodyPr wrap="square" rtlCol="0">
            <a:spAutoFit/>
          </a:bodyPr>
          <a:lstStyle/>
          <a:p>
            <a:r>
              <a:rPr lang="en-US" sz="1100" dirty="0" smtClean="0"/>
              <a:t>Mass Media</a:t>
            </a:r>
            <a:endParaRPr lang="en-US" sz="1100" dirty="0"/>
          </a:p>
        </p:txBody>
      </p:sp>
      <p:cxnSp>
        <p:nvCxnSpPr>
          <p:cNvPr id="31" name="Straight Connector 30"/>
          <p:cNvCxnSpPr/>
          <p:nvPr/>
        </p:nvCxnSpPr>
        <p:spPr>
          <a:xfrm>
            <a:off x="7414898" y="4539604"/>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036884" y="5680882"/>
            <a:ext cx="3366935" cy="369332"/>
          </a:xfrm>
          <a:prstGeom prst="rect">
            <a:avLst/>
          </a:prstGeom>
          <a:noFill/>
        </p:spPr>
        <p:txBody>
          <a:bodyPr wrap="square" rtlCol="0">
            <a:spAutoFit/>
          </a:bodyPr>
          <a:lstStyle/>
          <a:p>
            <a:r>
              <a:rPr lang="en-US" dirty="0" smtClean="0">
                <a:solidFill>
                  <a:schemeClr val="bg1"/>
                </a:solidFill>
              </a:rPr>
              <a:t>(Adapted from Brandon, 2016)</a:t>
            </a:r>
            <a:endParaRPr lang="en-US" dirty="0">
              <a:solidFill>
                <a:schemeClr val="bg1"/>
              </a:solidFill>
            </a:endParaRPr>
          </a:p>
        </p:txBody>
      </p:sp>
      <p:sp>
        <p:nvSpPr>
          <p:cNvPr id="3" name="Smiley Face 2"/>
          <p:cNvSpPr/>
          <p:nvPr/>
        </p:nvSpPr>
        <p:spPr>
          <a:xfrm>
            <a:off x="8082194" y="2697393"/>
            <a:ext cx="715763" cy="551973"/>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cxnSp>
        <p:nvCxnSpPr>
          <p:cNvPr id="29" name="Straight Connector 28"/>
          <p:cNvCxnSpPr/>
          <p:nvPr/>
        </p:nvCxnSpPr>
        <p:spPr>
          <a:xfrm>
            <a:off x="6358187" y="4624061"/>
            <a:ext cx="7135" cy="34067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34" descr="doctor_patien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28394" y="353155"/>
            <a:ext cx="1894199" cy="12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stretch>
            <a:fillRect/>
          </a:stretch>
        </p:blipFill>
        <p:spPr>
          <a:xfrm>
            <a:off x="2033357" y="1849712"/>
            <a:ext cx="2126108" cy="1410735"/>
          </a:xfrm>
          <a:prstGeom prst="rect">
            <a:avLst/>
          </a:prstGeom>
        </p:spPr>
      </p:pic>
      <p:pic>
        <p:nvPicPr>
          <p:cNvPr id="20" name="Picture 2" descr="http://www.theeap.com/wp-content/uploads/2012/05/SpeakToCounselor.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714241" y="2200329"/>
            <a:ext cx="1105877" cy="165881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9"/>
          <a:stretch>
            <a:fillRect/>
          </a:stretch>
        </p:blipFill>
        <p:spPr>
          <a:xfrm>
            <a:off x="1181709" y="1297739"/>
            <a:ext cx="1304224" cy="734139"/>
          </a:xfrm>
          <a:prstGeom prst="rect">
            <a:avLst/>
          </a:prstGeom>
        </p:spPr>
      </p:pic>
      <p:sp>
        <p:nvSpPr>
          <p:cNvPr id="10" name="TextBox 9"/>
          <p:cNvSpPr txBox="1"/>
          <p:nvPr/>
        </p:nvSpPr>
        <p:spPr>
          <a:xfrm>
            <a:off x="7494726" y="1738664"/>
            <a:ext cx="1756229" cy="923330"/>
          </a:xfrm>
          <a:prstGeom prst="rect">
            <a:avLst/>
          </a:prstGeom>
          <a:noFill/>
        </p:spPr>
        <p:txBody>
          <a:bodyPr wrap="square" rtlCol="0">
            <a:spAutoFit/>
          </a:bodyPr>
          <a:lstStyle/>
          <a:p>
            <a:r>
              <a:rPr lang="en-US" dirty="0" err="1" smtClean="0"/>
              <a:t>mCessation</a:t>
            </a:r>
            <a:r>
              <a:rPr lang="en-US" dirty="0" smtClean="0"/>
              <a:t> </a:t>
            </a:r>
          </a:p>
          <a:p>
            <a:r>
              <a:rPr lang="en-US" dirty="0"/>
              <a:t>(</a:t>
            </a:r>
            <a:r>
              <a:rPr lang="en-US" dirty="0" smtClean="0"/>
              <a:t>Mobile phone Cessation)</a:t>
            </a:r>
            <a:endParaRPr lang="en-US" dirty="0"/>
          </a:p>
        </p:txBody>
      </p:sp>
      <p:sp>
        <p:nvSpPr>
          <p:cNvPr id="15" name="TextBox 14"/>
          <p:cNvSpPr txBox="1"/>
          <p:nvPr/>
        </p:nvSpPr>
        <p:spPr>
          <a:xfrm>
            <a:off x="428170" y="4165600"/>
            <a:ext cx="600223" cy="369332"/>
          </a:xfrm>
          <a:prstGeom prst="rect">
            <a:avLst/>
          </a:prstGeom>
          <a:noFill/>
        </p:spPr>
        <p:txBody>
          <a:bodyPr wrap="square" rtlCol="0">
            <a:spAutoFit/>
          </a:bodyPr>
          <a:lstStyle/>
          <a:p>
            <a:r>
              <a:rPr lang="en-US" dirty="0" smtClean="0"/>
              <a:t>5%</a:t>
            </a:r>
            <a:endParaRPr lang="en-US" dirty="0"/>
          </a:p>
        </p:txBody>
      </p:sp>
      <p:sp>
        <p:nvSpPr>
          <p:cNvPr id="28" name="TextBox 27"/>
          <p:cNvSpPr txBox="1"/>
          <p:nvPr/>
        </p:nvSpPr>
        <p:spPr>
          <a:xfrm>
            <a:off x="72570" y="984555"/>
            <a:ext cx="955823" cy="369332"/>
          </a:xfrm>
          <a:prstGeom prst="rect">
            <a:avLst/>
          </a:prstGeom>
          <a:noFill/>
        </p:spPr>
        <p:txBody>
          <a:bodyPr wrap="square" rtlCol="0">
            <a:spAutoFit/>
          </a:bodyPr>
          <a:lstStyle/>
          <a:p>
            <a:r>
              <a:rPr lang="en-US" dirty="0" smtClean="0"/>
              <a:t>40-50%</a:t>
            </a:r>
            <a:endParaRPr lang="en-US" dirty="0"/>
          </a:p>
        </p:txBody>
      </p:sp>
      <p:sp>
        <p:nvSpPr>
          <p:cNvPr id="32" name="TextBox 31"/>
          <p:cNvSpPr txBox="1"/>
          <p:nvPr/>
        </p:nvSpPr>
        <p:spPr>
          <a:xfrm>
            <a:off x="8708480" y="2430462"/>
            <a:ext cx="588970" cy="1107996"/>
          </a:xfrm>
          <a:prstGeom prst="rect">
            <a:avLst/>
          </a:prstGeom>
          <a:noFill/>
        </p:spPr>
        <p:txBody>
          <a:bodyPr wrap="square" rtlCol="0">
            <a:spAutoFit/>
          </a:bodyPr>
          <a:lstStyle/>
          <a:p>
            <a:r>
              <a:rPr lang="en-US" sz="6600" dirty="0" smtClean="0"/>
              <a:t>?</a:t>
            </a:r>
            <a:endParaRPr lang="en-US" sz="6600" dirty="0"/>
          </a:p>
        </p:txBody>
      </p:sp>
    </p:spTree>
    <p:extLst>
      <p:ext uri="{BB962C8B-B14F-4D97-AF65-F5344CB8AC3E}">
        <p14:creationId xmlns:p14="http://schemas.microsoft.com/office/powerpoint/2010/main" val="3174785126"/>
      </p:ext>
    </p:extLst>
  </p:cSld>
  <p:clrMapOvr>
    <a:masterClrMapping/>
  </p:clrMapOvr>
  <mc:AlternateContent xmlns:mc="http://schemas.openxmlformats.org/markup-compatibility/2006" xmlns:p14="http://schemas.microsoft.com/office/powerpoint/2010/main">
    <mc:Choice Requires="p14">
      <p:transition spd="slow" p14:dur="2000" advTm="39801"/>
    </mc:Choice>
    <mc:Fallback xmlns="">
      <p:transition spd="slow" advTm="3980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solidFill>
                  <a:srgbClr val="C00000"/>
                </a:solidFill>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1617401691"/>
      </p:ext>
    </p:extLst>
  </p:cSld>
  <p:clrMapOvr>
    <a:masterClrMapping/>
  </p:clrMapOvr>
  <mc:AlternateContent xmlns:mc="http://schemas.openxmlformats.org/markup-compatibility/2006" xmlns:p14="http://schemas.microsoft.com/office/powerpoint/2010/main">
    <mc:Choice Requires="p14">
      <p:transition spd="slow" p14:dur="2000" advTm="4857"/>
    </mc:Choice>
    <mc:Fallback xmlns="">
      <p:transition spd="slow" advTm="485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483" y="1223329"/>
            <a:ext cx="5364201" cy="3669714"/>
          </a:xfrm>
        </p:spPr>
        <p:txBody>
          <a:bodyPr/>
          <a:lstStyle/>
          <a:p>
            <a:pPr marL="0" indent="0">
              <a:buNone/>
            </a:pPr>
            <a:r>
              <a:rPr lang="en-US" sz="2400" dirty="0"/>
              <a:t>1. </a:t>
            </a:r>
            <a:r>
              <a:rPr lang="en-US" sz="2400" dirty="0" smtClean="0"/>
              <a:t>Reach: Help </a:t>
            </a:r>
            <a:r>
              <a:rPr lang="en-US" sz="2400" dirty="0"/>
              <a:t>anywhere and anytime</a:t>
            </a:r>
          </a:p>
          <a:p>
            <a:pPr marL="0" indent="0">
              <a:buNone/>
            </a:pPr>
            <a:r>
              <a:rPr lang="en-US" sz="2400" dirty="0"/>
              <a:t>2. Proactive messages interrupt you</a:t>
            </a:r>
          </a:p>
          <a:p>
            <a:pPr marL="0" indent="0">
              <a:buNone/>
            </a:pPr>
            <a:r>
              <a:rPr lang="en-US" sz="2400" dirty="0"/>
              <a:t>3. Interactive help</a:t>
            </a:r>
          </a:p>
          <a:p>
            <a:pPr marL="0" indent="0">
              <a:buNone/>
            </a:pPr>
            <a:r>
              <a:rPr lang="en-US" sz="2400" dirty="0"/>
              <a:t>4. Personalized help</a:t>
            </a:r>
          </a:p>
          <a:p>
            <a:pPr marL="0" indent="0">
              <a:buNone/>
            </a:pPr>
            <a:r>
              <a:rPr lang="en-US" sz="2400" dirty="0"/>
              <a:t>5. Increase contact time</a:t>
            </a:r>
          </a:p>
          <a:p>
            <a:pPr marL="0" indent="0">
              <a:buNone/>
            </a:pPr>
            <a:r>
              <a:rPr lang="en-US" sz="2400" dirty="0"/>
              <a:t>6. Unobtrusive and confidential </a:t>
            </a:r>
          </a:p>
          <a:p>
            <a:pPr marL="0" indent="0">
              <a:buNone/>
            </a:pPr>
            <a:r>
              <a:rPr lang="en-US" sz="2400" dirty="0"/>
              <a:t>7. </a:t>
            </a:r>
            <a:r>
              <a:rPr lang="en-US" sz="2400" dirty="0" smtClean="0"/>
              <a:t>Opportunities </a:t>
            </a:r>
            <a:r>
              <a:rPr lang="en-US" sz="2400" dirty="0"/>
              <a:t>for </a:t>
            </a:r>
            <a:r>
              <a:rPr lang="en-US" sz="2400" dirty="0" smtClean="0"/>
              <a:t>tracking </a:t>
            </a:r>
            <a:r>
              <a:rPr lang="en-US" sz="2400" dirty="0"/>
              <a:t>of smoking </a:t>
            </a:r>
            <a:endParaRPr lang="en-US" sz="2400" dirty="0" smtClean="0"/>
          </a:p>
          <a:p>
            <a:pPr marL="0" indent="0">
              <a:buNone/>
            </a:pPr>
            <a:r>
              <a:rPr lang="en-US" sz="2400" dirty="0" smtClean="0"/>
              <a:t>8</a:t>
            </a:r>
            <a:r>
              <a:rPr lang="en-US" sz="2400" dirty="0"/>
              <a:t>. </a:t>
            </a:r>
            <a:r>
              <a:rPr lang="en-US" sz="2400" dirty="0" smtClean="0"/>
              <a:t>Goes </a:t>
            </a:r>
            <a:r>
              <a:rPr lang="en-US" sz="2400" dirty="0"/>
              <a:t>with </a:t>
            </a:r>
            <a:r>
              <a:rPr lang="en-US" sz="2400" dirty="0" smtClean="0"/>
              <a:t>smoking</a:t>
            </a:r>
          </a:p>
          <a:p>
            <a:pPr marL="0" indent="0">
              <a:buNone/>
            </a:pPr>
            <a:endParaRPr lang="en-US" sz="2400" dirty="0"/>
          </a:p>
        </p:txBody>
      </p:sp>
      <p:sp>
        <p:nvSpPr>
          <p:cNvPr id="3" name="Title 2"/>
          <p:cNvSpPr>
            <a:spLocks noGrp="1"/>
          </p:cNvSpPr>
          <p:nvPr>
            <p:ph type="title"/>
          </p:nvPr>
        </p:nvSpPr>
        <p:spPr/>
        <p:txBody>
          <a:bodyPr/>
          <a:lstStyle/>
          <a:p>
            <a:r>
              <a:rPr lang="en-US" dirty="0" smtClean="0"/>
              <a:t>Rationale for </a:t>
            </a:r>
            <a:r>
              <a:rPr lang="en-US" dirty="0" err="1" smtClean="0"/>
              <a:t>mCessation</a:t>
            </a:r>
            <a:endParaRPr lang="en-US" dirty="0"/>
          </a:p>
        </p:txBody>
      </p:sp>
      <p:pic>
        <p:nvPicPr>
          <p:cNvPr id="4" name="Picture 3"/>
          <p:cNvPicPr>
            <a:picLocks noChangeAspect="1"/>
          </p:cNvPicPr>
          <p:nvPr/>
        </p:nvPicPr>
        <p:blipFill>
          <a:blip r:embed="rId3"/>
          <a:stretch>
            <a:fillRect/>
          </a:stretch>
        </p:blipFill>
        <p:spPr>
          <a:xfrm>
            <a:off x="5611678" y="2057400"/>
            <a:ext cx="3783724" cy="2743200"/>
          </a:xfrm>
          <a:prstGeom prst="rect">
            <a:avLst/>
          </a:prstGeom>
        </p:spPr>
      </p:pic>
      <p:sp>
        <p:nvSpPr>
          <p:cNvPr id="5" name="TextBox 4"/>
          <p:cNvSpPr txBox="1"/>
          <p:nvPr/>
        </p:nvSpPr>
        <p:spPr>
          <a:xfrm>
            <a:off x="1371600" y="5633884"/>
            <a:ext cx="6400800" cy="1477328"/>
          </a:xfrm>
          <a:prstGeom prst="rect">
            <a:avLst/>
          </a:prstGeom>
          <a:solidFill>
            <a:schemeClr val="bg1"/>
          </a:solidFill>
        </p:spPr>
        <p:txBody>
          <a:bodyPr wrap="square" rtlCol="0">
            <a:spAutoFit/>
          </a:bodyPr>
          <a:lstStyle/>
          <a:p>
            <a:r>
              <a:rPr lang="en-US" b="1" dirty="0" err="1"/>
              <a:t>Abroms</a:t>
            </a:r>
            <a:r>
              <a:rPr lang="en-US" b="1" dirty="0"/>
              <a:t> LC,</a:t>
            </a:r>
            <a:r>
              <a:rPr lang="en-US" dirty="0"/>
              <a:t> </a:t>
            </a:r>
            <a:r>
              <a:rPr lang="en-US" dirty="0" err="1"/>
              <a:t>Padmanabhan</a:t>
            </a:r>
            <a:r>
              <a:rPr lang="en-US" dirty="0"/>
              <a:t> N, and Evans WD. 2012, “Using Mobile Phones for Health Promotion.” In S.M. </a:t>
            </a:r>
            <a:r>
              <a:rPr lang="en-US" dirty="0" err="1"/>
              <a:t>Noar</a:t>
            </a:r>
            <a:r>
              <a:rPr lang="en-US" dirty="0"/>
              <a:t> &amp; N.G. Harrington (Eds.), </a:t>
            </a:r>
            <a:r>
              <a:rPr lang="en-US" i="1" dirty="0"/>
              <a:t>eHealth Applications: Promising Strategies for Behavior Change</a:t>
            </a:r>
            <a:r>
              <a:rPr lang="en-US" dirty="0"/>
              <a:t>. New York: </a:t>
            </a:r>
            <a:r>
              <a:rPr lang="en-US" dirty="0" err="1"/>
              <a:t>Routlegde</a:t>
            </a:r>
            <a:r>
              <a:rPr lang="en-US" dirty="0"/>
              <a:t>, 147-166.</a:t>
            </a:r>
          </a:p>
          <a:p>
            <a:endParaRPr lang="en-US" dirty="0"/>
          </a:p>
        </p:txBody>
      </p:sp>
    </p:spTree>
    <p:extLst>
      <p:ext uri="{BB962C8B-B14F-4D97-AF65-F5344CB8AC3E}">
        <p14:creationId xmlns:p14="http://schemas.microsoft.com/office/powerpoint/2010/main" val="455927111"/>
      </p:ext>
    </p:extLst>
  </p:cSld>
  <p:clrMapOvr>
    <a:masterClrMapping/>
  </p:clrMapOvr>
  <mc:AlternateContent xmlns:mc="http://schemas.openxmlformats.org/markup-compatibility/2006" xmlns:p14="http://schemas.microsoft.com/office/powerpoint/2010/main">
    <mc:Choice Requires="p14">
      <p:transition spd="slow" p14:dur="2000" advTm="80922"/>
    </mc:Choice>
    <mc:Fallback xmlns="">
      <p:transition spd="slow" advTm="8092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490" y="1624406"/>
            <a:ext cx="7756263" cy="3743462"/>
          </a:xfrm>
          <a:solidFill>
            <a:schemeClr val="bg1"/>
          </a:solidFill>
        </p:spPr>
        <p:txBody>
          <a:bodyPr/>
          <a:lstStyle/>
          <a:p>
            <a:r>
              <a:rPr lang="en-US" dirty="0" smtClean="0"/>
              <a:t>Technological challenges to deliver</a:t>
            </a:r>
          </a:p>
          <a:p>
            <a:r>
              <a:rPr lang="en-US" dirty="0" smtClean="0"/>
              <a:t>Technological challenges to receive (e.g. charged)</a:t>
            </a:r>
          </a:p>
          <a:p>
            <a:r>
              <a:rPr lang="en-US" dirty="0" smtClean="0"/>
              <a:t>Financial challenges to have service; “On and off the grid” (</a:t>
            </a:r>
            <a:r>
              <a:rPr lang="en-US" dirty="0" err="1" smtClean="0"/>
              <a:t>e.g</a:t>
            </a:r>
            <a:r>
              <a:rPr lang="en-US" dirty="0" smtClean="0"/>
              <a:t> service, data)</a:t>
            </a:r>
          </a:p>
          <a:p>
            <a:r>
              <a:rPr lang="en-US" dirty="0"/>
              <a:t>Privacy</a:t>
            </a:r>
          </a:p>
          <a:p>
            <a:endParaRPr lang="en-US" dirty="0" smtClean="0"/>
          </a:p>
          <a:p>
            <a:endParaRPr lang="en-US" dirty="0"/>
          </a:p>
        </p:txBody>
      </p:sp>
      <p:sp>
        <p:nvSpPr>
          <p:cNvPr id="3" name="Title 2"/>
          <p:cNvSpPr>
            <a:spLocks noGrp="1"/>
          </p:cNvSpPr>
          <p:nvPr>
            <p:ph type="title"/>
          </p:nvPr>
        </p:nvSpPr>
        <p:spPr/>
        <p:txBody>
          <a:bodyPr/>
          <a:lstStyle/>
          <a:p>
            <a:r>
              <a:rPr lang="en-US" dirty="0" smtClean="0"/>
              <a:t>Drawbacks of </a:t>
            </a:r>
            <a:r>
              <a:rPr lang="en-US" dirty="0" err="1" smtClean="0"/>
              <a:t>mCessation</a:t>
            </a:r>
            <a:endParaRPr lang="en-US" dirty="0"/>
          </a:p>
        </p:txBody>
      </p:sp>
    </p:spTree>
    <p:extLst>
      <p:ext uri="{BB962C8B-B14F-4D97-AF65-F5344CB8AC3E}">
        <p14:creationId xmlns:p14="http://schemas.microsoft.com/office/powerpoint/2010/main" val="2137188834"/>
      </p:ext>
    </p:extLst>
  </p:cSld>
  <p:clrMapOvr>
    <a:masterClrMapping/>
  </p:clrMapOvr>
  <mc:AlternateContent xmlns:mc="http://schemas.openxmlformats.org/markup-compatibility/2006" xmlns:p14="http://schemas.microsoft.com/office/powerpoint/2010/main">
    <mc:Choice Requires="p14">
      <p:transition spd="slow" p14:dur="2000" advTm="59925"/>
    </mc:Choice>
    <mc:Fallback xmlns="">
      <p:transition spd="slow" advTm="5992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of Text2Quit</a:t>
            </a:r>
            <a:endParaRPr lang="en-US" dirty="0"/>
          </a:p>
        </p:txBody>
      </p:sp>
      <p:sp>
        <p:nvSpPr>
          <p:cNvPr id="3" name="Content Placeholder 2"/>
          <p:cNvSpPr>
            <a:spLocks noGrp="1"/>
          </p:cNvSpPr>
          <p:nvPr>
            <p:ph idx="1"/>
          </p:nvPr>
        </p:nvSpPr>
        <p:spPr/>
        <p:txBody>
          <a:bodyPr/>
          <a:lstStyle/>
          <a:p>
            <a:r>
              <a:rPr lang="en-US" sz="2000" dirty="0"/>
              <a:t>Automated, interactive, personalized text messages for quitting smoking</a:t>
            </a:r>
          </a:p>
          <a:p>
            <a:r>
              <a:rPr lang="en-US" sz="2000" dirty="0" smtClean="0"/>
              <a:t>Messages </a:t>
            </a:r>
            <a:r>
              <a:rPr lang="en-US" sz="2000" dirty="0"/>
              <a:t>are timed around quit date</a:t>
            </a:r>
          </a:p>
          <a:p>
            <a:r>
              <a:rPr lang="en-US" sz="2000" dirty="0"/>
              <a:t>Proactive: Advice on quitting, peer ex-smoker messages, medication </a:t>
            </a:r>
            <a:r>
              <a:rPr lang="en-US" sz="2000" dirty="0" err="1"/>
              <a:t>msgs</a:t>
            </a:r>
            <a:r>
              <a:rPr lang="en-US" sz="2000" dirty="0"/>
              <a:t>, games, and relapse messages.</a:t>
            </a:r>
          </a:p>
          <a:p>
            <a:r>
              <a:rPr lang="en-US" sz="2000" dirty="0"/>
              <a:t>On-Demand: need additional motivation, having a craving, relapse.</a:t>
            </a:r>
          </a:p>
          <a:p>
            <a:r>
              <a:rPr lang="en-US" sz="2000" dirty="0"/>
              <a:t>2-3 messages/day following </a:t>
            </a:r>
            <a:r>
              <a:rPr lang="en-US" sz="2000" dirty="0" err="1" smtClean="0"/>
              <a:t>quitdate</a:t>
            </a:r>
            <a:endParaRPr lang="en-US" sz="2000" dirty="0" smtClean="0"/>
          </a:p>
          <a:p>
            <a:r>
              <a:rPr lang="en-US" sz="2000" dirty="0" smtClean="0"/>
              <a:t>Developed in 2011</a:t>
            </a:r>
            <a:endParaRPr lang="en-US" sz="2400" dirty="0"/>
          </a:p>
        </p:txBody>
      </p:sp>
      <p:pic>
        <p:nvPicPr>
          <p:cNvPr id="4" name="Picture 804" descr="T2Q_PosterForReview"/>
          <p:cNvPicPr>
            <a:picLocks noChangeAspect="1" noChangeArrowheads="1"/>
          </p:cNvPicPr>
          <p:nvPr/>
        </p:nvPicPr>
        <p:blipFill>
          <a:blip r:embed="rId3" cstate="print"/>
          <a:srcRect l="60632" t="28889" b="53992"/>
          <a:stretch>
            <a:fillRect/>
          </a:stretch>
        </p:blipFill>
        <p:spPr bwMode="auto">
          <a:xfrm>
            <a:off x="7346881" y="208853"/>
            <a:ext cx="1524000" cy="1652588"/>
          </a:xfrm>
          <a:prstGeom prst="rect">
            <a:avLst/>
          </a:prstGeom>
          <a:noFill/>
          <a:ln w="9525">
            <a:noFill/>
            <a:miter lim="800000"/>
            <a:headEnd/>
            <a:tailEnd/>
          </a:ln>
        </p:spPr>
      </p:pic>
      <p:sp>
        <p:nvSpPr>
          <p:cNvPr id="5" name="TextBox 4"/>
          <p:cNvSpPr txBox="1"/>
          <p:nvPr/>
        </p:nvSpPr>
        <p:spPr>
          <a:xfrm>
            <a:off x="1368867" y="5560142"/>
            <a:ext cx="6740014" cy="923330"/>
          </a:xfrm>
          <a:prstGeom prst="rect">
            <a:avLst/>
          </a:prstGeom>
          <a:solidFill>
            <a:schemeClr val="bg1"/>
          </a:solidFill>
        </p:spPr>
        <p:txBody>
          <a:bodyPr wrap="square" rtlCol="0">
            <a:spAutoFit/>
          </a:bodyPr>
          <a:lstStyle/>
          <a:p>
            <a:r>
              <a:rPr lang="en-US" b="1" dirty="0" err="1"/>
              <a:t>Abroms</a:t>
            </a:r>
            <a:r>
              <a:rPr lang="en-US" b="1" dirty="0"/>
              <a:t> LC</a:t>
            </a:r>
            <a:r>
              <a:rPr lang="en-US" dirty="0"/>
              <a:t>, </a:t>
            </a:r>
            <a:r>
              <a:rPr lang="en-US" dirty="0" err="1"/>
              <a:t>Boal</a:t>
            </a:r>
            <a:r>
              <a:rPr lang="en-US" dirty="0"/>
              <a:t> AL, </a:t>
            </a:r>
            <a:r>
              <a:rPr lang="en-US" dirty="0" err="1"/>
              <a:t>Simmens</a:t>
            </a:r>
            <a:r>
              <a:rPr lang="en-US" dirty="0"/>
              <a:t> SJ, Mendel JA, Windsor RA. A randomized trial of Text2Quit: a text messaging program for smoking cessation. </a:t>
            </a:r>
            <a:r>
              <a:rPr lang="en-US" i="1" dirty="0"/>
              <a:t>Am J </a:t>
            </a:r>
            <a:r>
              <a:rPr lang="en-US" i="1" dirty="0" err="1"/>
              <a:t>Prev</a:t>
            </a:r>
            <a:r>
              <a:rPr lang="en-US" i="1" dirty="0"/>
              <a:t> Med</a:t>
            </a:r>
            <a:r>
              <a:rPr lang="en-US" dirty="0"/>
              <a:t>. 2014 Sep;47(3):242-50. </a:t>
            </a:r>
          </a:p>
        </p:txBody>
      </p:sp>
    </p:spTree>
    <p:extLst>
      <p:ext uri="{BB962C8B-B14F-4D97-AF65-F5344CB8AC3E}">
        <p14:creationId xmlns:p14="http://schemas.microsoft.com/office/powerpoint/2010/main" val="2148463882"/>
      </p:ext>
    </p:extLst>
  </p:cSld>
  <p:clrMapOvr>
    <a:masterClrMapping/>
  </p:clrMapOvr>
  <mc:AlternateContent xmlns:mc="http://schemas.openxmlformats.org/markup-compatibility/2006" xmlns:p14="http://schemas.microsoft.com/office/powerpoint/2010/main">
    <mc:Choice Requires="p14">
      <p:transition spd="slow" p14:dur="2000" advTm="54189"/>
    </mc:Choice>
    <mc:Fallback xmlns="">
      <p:transition spd="slow" advTm="5418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3429675862_b4c40c17f2[1]"/>
          <p:cNvPicPr>
            <a:picLocks noChangeAspect="1" noChangeArrowheads="1"/>
          </p:cNvPicPr>
          <p:nvPr/>
        </p:nvPicPr>
        <p:blipFill>
          <a:blip r:embed="rId3" cstate="print"/>
          <a:srcRect l="5405" t="5389" r="2702" b="6587"/>
          <a:stretch>
            <a:fillRect/>
          </a:stretch>
        </p:blipFill>
        <p:spPr bwMode="auto">
          <a:xfrm>
            <a:off x="0" y="-381000"/>
            <a:ext cx="2303463" cy="4267200"/>
          </a:xfrm>
          <a:prstGeom prst="rect">
            <a:avLst/>
          </a:prstGeom>
          <a:noFill/>
          <a:ln w="9525">
            <a:noFill/>
            <a:miter lim="800000"/>
            <a:headEnd/>
            <a:tailEnd/>
          </a:ln>
        </p:spPr>
      </p:pic>
      <p:pic>
        <p:nvPicPr>
          <p:cNvPr id="63491" name="Picture 11"/>
          <p:cNvPicPr>
            <a:picLocks noChangeAspect="1" noChangeArrowheads="1"/>
          </p:cNvPicPr>
          <p:nvPr/>
        </p:nvPicPr>
        <p:blipFill>
          <a:blip r:embed="rId4" cstate="print"/>
          <a:srcRect b="26418"/>
          <a:stretch>
            <a:fillRect/>
          </a:stretch>
        </p:blipFill>
        <p:spPr bwMode="auto">
          <a:xfrm>
            <a:off x="5181600" y="-95250"/>
            <a:ext cx="2819400" cy="3524250"/>
          </a:xfrm>
          <a:prstGeom prst="rect">
            <a:avLst/>
          </a:prstGeom>
          <a:noFill/>
          <a:ln w="9525">
            <a:noFill/>
            <a:miter lim="800000"/>
            <a:headEnd/>
            <a:tailEnd/>
          </a:ln>
        </p:spPr>
      </p:pic>
      <p:pic>
        <p:nvPicPr>
          <p:cNvPr id="63492" name="Picture 12"/>
          <p:cNvPicPr>
            <a:picLocks noChangeAspect="1" noChangeArrowheads="1"/>
          </p:cNvPicPr>
          <p:nvPr/>
        </p:nvPicPr>
        <p:blipFill>
          <a:blip r:embed="rId5" cstate="print"/>
          <a:srcRect b="26793"/>
          <a:stretch>
            <a:fillRect/>
          </a:stretch>
        </p:blipFill>
        <p:spPr bwMode="auto">
          <a:xfrm>
            <a:off x="2514600" y="-76200"/>
            <a:ext cx="2743200" cy="3429000"/>
          </a:xfrm>
          <a:prstGeom prst="rect">
            <a:avLst/>
          </a:prstGeom>
          <a:noFill/>
          <a:ln w="9525">
            <a:noFill/>
            <a:miter lim="800000"/>
            <a:headEnd/>
            <a:tailEnd/>
          </a:ln>
        </p:spPr>
      </p:pic>
      <p:pic>
        <p:nvPicPr>
          <p:cNvPr id="63493" name="Picture 14"/>
          <p:cNvPicPr>
            <a:picLocks noChangeAspect="1" noChangeArrowheads="1"/>
          </p:cNvPicPr>
          <p:nvPr/>
        </p:nvPicPr>
        <p:blipFill>
          <a:blip r:embed="rId6" cstate="print"/>
          <a:srcRect b="28571"/>
          <a:stretch>
            <a:fillRect/>
          </a:stretch>
        </p:blipFill>
        <p:spPr bwMode="auto">
          <a:xfrm>
            <a:off x="441325" y="3581400"/>
            <a:ext cx="2633663" cy="3276600"/>
          </a:xfrm>
          <a:prstGeom prst="rect">
            <a:avLst/>
          </a:prstGeom>
          <a:noFill/>
          <a:ln w="9525">
            <a:noFill/>
            <a:miter lim="800000"/>
            <a:headEnd/>
            <a:tailEnd/>
          </a:ln>
        </p:spPr>
      </p:pic>
      <p:pic>
        <p:nvPicPr>
          <p:cNvPr id="63494" name="Picture 9"/>
          <p:cNvPicPr>
            <a:picLocks noChangeAspect="1" noChangeArrowheads="1"/>
          </p:cNvPicPr>
          <p:nvPr/>
        </p:nvPicPr>
        <p:blipFill>
          <a:blip r:embed="rId7" cstate="print"/>
          <a:srcRect b="29268"/>
          <a:stretch>
            <a:fillRect/>
          </a:stretch>
        </p:blipFill>
        <p:spPr bwMode="auto">
          <a:xfrm>
            <a:off x="3163888" y="3657600"/>
            <a:ext cx="2644775" cy="3200400"/>
          </a:xfrm>
          <a:prstGeom prst="rect">
            <a:avLst/>
          </a:prstGeom>
          <a:noFill/>
          <a:ln w="9525">
            <a:noFill/>
            <a:miter lim="800000"/>
            <a:headEnd/>
            <a:tailEnd/>
          </a:ln>
        </p:spPr>
      </p:pic>
      <p:pic>
        <p:nvPicPr>
          <p:cNvPr id="63495" name="Picture 7"/>
          <p:cNvPicPr>
            <a:picLocks noChangeAspect="1" noChangeArrowheads="1"/>
          </p:cNvPicPr>
          <p:nvPr/>
        </p:nvPicPr>
        <p:blipFill>
          <a:blip r:embed="rId8" cstate="print"/>
          <a:srcRect b="30719"/>
          <a:stretch>
            <a:fillRect/>
          </a:stretch>
        </p:blipFill>
        <p:spPr bwMode="auto">
          <a:xfrm>
            <a:off x="5989638" y="3581400"/>
            <a:ext cx="2609850" cy="3276600"/>
          </a:xfrm>
          <a:prstGeom prst="rect">
            <a:avLst/>
          </a:prstGeom>
          <a:noFill/>
          <a:ln w="9525">
            <a:noFill/>
            <a:miter lim="800000"/>
            <a:headEnd/>
            <a:tailEnd/>
          </a:ln>
        </p:spPr>
      </p:pic>
      <p:sp>
        <p:nvSpPr>
          <p:cNvPr id="63496" name="Rectangle 10"/>
          <p:cNvSpPr>
            <a:spLocks noChangeArrowheads="1"/>
          </p:cNvSpPr>
          <p:nvPr/>
        </p:nvSpPr>
        <p:spPr bwMode="auto">
          <a:xfrm>
            <a:off x="1371600" y="4114800"/>
            <a:ext cx="685800" cy="152400"/>
          </a:xfrm>
          <a:prstGeom prst="rect">
            <a:avLst/>
          </a:prstGeom>
          <a:solidFill>
            <a:srgbClr val="000000"/>
          </a:solidFill>
          <a:ln w="9525">
            <a:noFill/>
            <a:round/>
            <a:headEnd/>
            <a:tailEnd/>
          </a:ln>
        </p:spPr>
        <p:txBody>
          <a:bodyPr/>
          <a:lstStyle/>
          <a:p>
            <a:pPr eaLnBrk="0" hangingPunct="0"/>
            <a:endParaRPr lang="en-US"/>
          </a:p>
        </p:txBody>
      </p:sp>
      <p:sp>
        <p:nvSpPr>
          <p:cNvPr id="63497" name="Rectangle 12"/>
          <p:cNvSpPr>
            <a:spLocks noChangeArrowheads="1"/>
          </p:cNvSpPr>
          <p:nvPr/>
        </p:nvSpPr>
        <p:spPr bwMode="auto">
          <a:xfrm>
            <a:off x="4052395" y="4187402"/>
            <a:ext cx="824405" cy="152400"/>
          </a:xfrm>
          <a:prstGeom prst="rect">
            <a:avLst/>
          </a:prstGeom>
          <a:solidFill>
            <a:srgbClr val="000000"/>
          </a:solidFill>
          <a:ln w="9525">
            <a:noFill/>
            <a:round/>
            <a:headEnd/>
            <a:tailEnd/>
          </a:ln>
        </p:spPr>
        <p:txBody>
          <a:bodyPr/>
          <a:lstStyle/>
          <a:p>
            <a:pPr eaLnBrk="0" hangingPunct="0"/>
            <a:endParaRPr lang="en-US"/>
          </a:p>
        </p:txBody>
      </p:sp>
      <p:sp>
        <p:nvSpPr>
          <p:cNvPr id="63498" name="Rectangle 13"/>
          <p:cNvSpPr>
            <a:spLocks noChangeArrowheads="1"/>
          </p:cNvSpPr>
          <p:nvPr/>
        </p:nvSpPr>
        <p:spPr bwMode="auto">
          <a:xfrm>
            <a:off x="6934200" y="4171851"/>
            <a:ext cx="685800" cy="152400"/>
          </a:xfrm>
          <a:prstGeom prst="rect">
            <a:avLst/>
          </a:prstGeom>
          <a:solidFill>
            <a:srgbClr val="000000"/>
          </a:solidFill>
          <a:ln w="9525">
            <a:noFill/>
            <a:round/>
            <a:headEnd/>
            <a:tailEnd/>
          </a:ln>
        </p:spPr>
        <p:txBody>
          <a:bodyPr/>
          <a:lstStyle/>
          <a:p>
            <a:pPr eaLnBrk="0" hangingPunct="0"/>
            <a:endParaRPr lang="en-US"/>
          </a:p>
        </p:txBody>
      </p:sp>
      <p:sp>
        <p:nvSpPr>
          <p:cNvPr id="63499" name="Rectangle 14"/>
          <p:cNvSpPr>
            <a:spLocks noChangeArrowheads="1"/>
          </p:cNvSpPr>
          <p:nvPr/>
        </p:nvSpPr>
        <p:spPr bwMode="auto">
          <a:xfrm>
            <a:off x="3505200" y="515319"/>
            <a:ext cx="685800" cy="152400"/>
          </a:xfrm>
          <a:prstGeom prst="rect">
            <a:avLst/>
          </a:prstGeom>
          <a:solidFill>
            <a:srgbClr val="000000"/>
          </a:solidFill>
          <a:ln w="9525">
            <a:noFill/>
            <a:round/>
            <a:headEnd/>
            <a:tailEnd/>
          </a:ln>
        </p:spPr>
        <p:txBody>
          <a:bodyPr/>
          <a:lstStyle/>
          <a:p>
            <a:pPr eaLnBrk="0" hangingPunct="0"/>
            <a:endParaRPr lang="en-US"/>
          </a:p>
        </p:txBody>
      </p:sp>
      <p:sp>
        <p:nvSpPr>
          <p:cNvPr id="63500" name="Rectangle 16"/>
          <p:cNvSpPr>
            <a:spLocks noChangeArrowheads="1"/>
          </p:cNvSpPr>
          <p:nvPr/>
        </p:nvSpPr>
        <p:spPr bwMode="auto">
          <a:xfrm>
            <a:off x="6248400" y="515319"/>
            <a:ext cx="685800" cy="152400"/>
          </a:xfrm>
          <a:prstGeom prst="rect">
            <a:avLst/>
          </a:prstGeom>
          <a:solidFill>
            <a:srgbClr val="000000"/>
          </a:solidFill>
          <a:ln w="9525">
            <a:noFill/>
            <a:round/>
            <a:headEnd/>
            <a:tailEnd/>
          </a:ln>
        </p:spPr>
        <p:txBody>
          <a:bodyPr/>
          <a:lstStyle/>
          <a:p>
            <a:pPr eaLnBrk="0" hangingPunct="0"/>
            <a:endParaRPr lang="en-US"/>
          </a:p>
        </p:txBody>
      </p:sp>
      <p:sp>
        <p:nvSpPr>
          <p:cNvPr id="63501" name="Rectangular Callout 17"/>
          <p:cNvSpPr>
            <a:spLocks noChangeArrowheads="1"/>
          </p:cNvSpPr>
          <p:nvPr/>
        </p:nvSpPr>
        <p:spPr bwMode="auto">
          <a:xfrm>
            <a:off x="838200" y="2971800"/>
            <a:ext cx="1600200" cy="762000"/>
          </a:xfrm>
          <a:prstGeom prst="wedgeRectCallout">
            <a:avLst>
              <a:gd name="adj1" fmla="val -53486"/>
              <a:gd name="adj2" fmla="val 152426"/>
            </a:avLst>
          </a:prstGeom>
          <a:solidFill>
            <a:schemeClr val="accent1"/>
          </a:solidFill>
          <a:ln w="9525">
            <a:solidFill>
              <a:schemeClr val="tx1"/>
            </a:solidFill>
            <a:round/>
            <a:headEnd/>
            <a:tailEnd/>
          </a:ln>
        </p:spPr>
        <p:txBody>
          <a:bodyPr/>
          <a:lstStyle/>
          <a:p>
            <a:pPr eaLnBrk="0" hangingPunct="0"/>
            <a:r>
              <a:rPr lang="en-US"/>
              <a:t>Medication msg</a:t>
            </a:r>
          </a:p>
        </p:txBody>
      </p:sp>
      <p:sp>
        <p:nvSpPr>
          <p:cNvPr id="63502" name="Rectangular Callout 18"/>
          <p:cNvSpPr>
            <a:spLocks noChangeArrowheads="1"/>
          </p:cNvSpPr>
          <p:nvPr/>
        </p:nvSpPr>
        <p:spPr bwMode="auto">
          <a:xfrm>
            <a:off x="7543800" y="381000"/>
            <a:ext cx="1295400" cy="1066800"/>
          </a:xfrm>
          <a:prstGeom prst="wedgeRectCallout">
            <a:avLst>
              <a:gd name="adj1" fmla="val -88699"/>
              <a:gd name="adj2" fmla="val 127528"/>
            </a:avLst>
          </a:prstGeom>
          <a:solidFill>
            <a:schemeClr val="accent1"/>
          </a:solidFill>
          <a:ln w="9525">
            <a:solidFill>
              <a:schemeClr val="tx1"/>
            </a:solidFill>
            <a:round/>
            <a:headEnd/>
            <a:tailEnd/>
          </a:ln>
        </p:spPr>
        <p:txBody>
          <a:bodyPr/>
          <a:lstStyle/>
          <a:p>
            <a:pPr eaLnBrk="0" hangingPunct="0"/>
            <a:r>
              <a:rPr lang="en-US"/>
              <a:t>Peer ex-smoker </a:t>
            </a:r>
          </a:p>
          <a:p>
            <a:pPr eaLnBrk="0" hangingPunct="0"/>
            <a:r>
              <a:rPr lang="en-US"/>
              <a:t>msg</a:t>
            </a:r>
          </a:p>
        </p:txBody>
      </p:sp>
      <p:sp>
        <p:nvSpPr>
          <p:cNvPr id="63504" name="Rectangular Callout 20"/>
          <p:cNvSpPr>
            <a:spLocks noChangeArrowheads="1"/>
          </p:cNvSpPr>
          <p:nvPr/>
        </p:nvSpPr>
        <p:spPr bwMode="auto">
          <a:xfrm>
            <a:off x="3124200" y="3200400"/>
            <a:ext cx="1600200" cy="762000"/>
          </a:xfrm>
          <a:prstGeom prst="wedgeRectCallout">
            <a:avLst>
              <a:gd name="adj1" fmla="val -7122"/>
              <a:gd name="adj2" fmla="val 106341"/>
            </a:avLst>
          </a:prstGeom>
          <a:solidFill>
            <a:schemeClr val="accent1"/>
          </a:solidFill>
          <a:ln w="9525">
            <a:solidFill>
              <a:schemeClr val="tx1"/>
            </a:solidFill>
            <a:round/>
            <a:headEnd/>
            <a:tailEnd/>
          </a:ln>
        </p:spPr>
        <p:txBody>
          <a:bodyPr/>
          <a:lstStyle/>
          <a:p>
            <a:pPr eaLnBrk="0" hangingPunct="0"/>
            <a:r>
              <a:rPr lang="en-US" dirty="0"/>
              <a:t>On demand games &amp; tips</a:t>
            </a:r>
          </a:p>
        </p:txBody>
      </p:sp>
      <p:sp>
        <p:nvSpPr>
          <p:cNvPr id="63505" name="Rectangular Callout 21"/>
          <p:cNvSpPr>
            <a:spLocks noChangeArrowheads="1"/>
          </p:cNvSpPr>
          <p:nvPr/>
        </p:nvSpPr>
        <p:spPr bwMode="auto">
          <a:xfrm>
            <a:off x="7543800" y="3124200"/>
            <a:ext cx="1600200" cy="457200"/>
          </a:xfrm>
          <a:prstGeom prst="wedgeRectCallout">
            <a:avLst>
              <a:gd name="adj1" fmla="val -15389"/>
              <a:gd name="adj2" fmla="val 282903"/>
            </a:avLst>
          </a:prstGeom>
          <a:solidFill>
            <a:schemeClr val="accent1"/>
          </a:solidFill>
          <a:ln w="9525">
            <a:solidFill>
              <a:schemeClr val="tx1"/>
            </a:solidFill>
            <a:round/>
            <a:headEnd/>
            <a:tailEnd/>
          </a:ln>
        </p:spPr>
        <p:txBody>
          <a:bodyPr/>
          <a:lstStyle/>
          <a:p>
            <a:pPr eaLnBrk="0" hangingPunct="0"/>
            <a:r>
              <a:rPr lang="en-US"/>
              <a:t>Check-ins </a:t>
            </a:r>
          </a:p>
        </p:txBody>
      </p:sp>
      <p:sp>
        <p:nvSpPr>
          <p:cNvPr id="2" name="TextBox 1"/>
          <p:cNvSpPr txBox="1"/>
          <p:nvPr/>
        </p:nvSpPr>
        <p:spPr>
          <a:xfrm>
            <a:off x="2895599" y="762000"/>
            <a:ext cx="2074863" cy="1600438"/>
          </a:xfrm>
          <a:prstGeom prst="rect">
            <a:avLst/>
          </a:prstGeom>
          <a:solidFill>
            <a:schemeClr val="bg1"/>
          </a:solidFill>
        </p:spPr>
        <p:txBody>
          <a:bodyPr wrap="square" rtlCol="0">
            <a:spAutoFit/>
          </a:bodyPr>
          <a:lstStyle/>
          <a:p>
            <a:r>
              <a:rPr lang="en-US" sz="1400" dirty="0" smtClean="0"/>
              <a:t>Text2Quit. Tomorrow’s the big day! Throw out all your cigs before bed. Plan to keep busy &amp; avoid smokers. Text CRAVE to fight </a:t>
            </a:r>
            <a:r>
              <a:rPr lang="en-US" sz="1400" dirty="0" err="1" smtClean="0"/>
              <a:t>cravings.</a:t>
            </a:r>
            <a:r>
              <a:rPr lang="en-US" sz="1400" dirty="0" err="1" smtClean="0">
                <a:solidFill>
                  <a:schemeClr val="bg1"/>
                </a:solidFill>
              </a:rPr>
              <a:t>cravings</a:t>
            </a:r>
            <a:r>
              <a:rPr lang="en-US" sz="1400" dirty="0" smtClean="0">
                <a:solidFill>
                  <a:schemeClr val="bg1"/>
                </a:solidFill>
              </a:rPr>
              <a:t>.</a:t>
            </a:r>
            <a:endParaRPr lang="en-US" sz="1400" dirty="0">
              <a:solidFill>
                <a:schemeClr val="bg1"/>
              </a:solidFill>
            </a:endParaRPr>
          </a:p>
        </p:txBody>
      </p:sp>
      <p:sp>
        <p:nvSpPr>
          <p:cNvPr id="63503" name="Rectangular Callout 19"/>
          <p:cNvSpPr>
            <a:spLocks noChangeArrowheads="1"/>
          </p:cNvSpPr>
          <p:nvPr/>
        </p:nvSpPr>
        <p:spPr bwMode="auto">
          <a:xfrm>
            <a:off x="1371600" y="152400"/>
            <a:ext cx="1600200" cy="762000"/>
          </a:xfrm>
          <a:prstGeom prst="wedgeRectCallout">
            <a:avLst>
              <a:gd name="adj1" fmla="val 85292"/>
              <a:gd name="adj2" fmla="val 32426"/>
            </a:avLst>
          </a:prstGeom>
          <a:solidFill>
            <a:schemeClr val="accent1"/>
          </a:solidFill>
          <a:ln w="9525">
            <a:solidFill>
              <a:schemeClr val="tx1"/>
            </a:solidFill>
            <a:round/>
            <a:headEnd/>
            <a:tailEnd/>
          </a:ln>
        </p:spPr>
        <p:txBody>
          <a:bodyPr/>
          <a:lstStyle/>
          <a:p>
            <a:pPr eaLnBrk="0" hangingPunct="0"/>
            <a:r>
              <a:rPr lang="en-US" dirty="0"/>
              <a:t>Advice on Quitting</a:t>
            </a:r>
          </a:p>
        </p:txBody>
      </p:sp>
      <p:sp>
        <p:nvSpPr>
          <p:cNvPr id="3" name="Oval 2"/>
          <p:cNvSpPr/>
          <p:nvPr/>
        </p:nvSpPr>
        <p:spPr>
          <a:xfrm>
            <a:off x="2438400" y="-16329"/>
            <a:ext cx="2667000" cy="3124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804" descr="T2Q_PosterForReview"/>
          <p:cNvPicPr>
            <a:picLocks noChangeAspect="1" noChangeArrowheads="1"/>
          </p:cNvPicPr>
          <p:nvPr/>
        </p:nvPicPr>
        <p:blipFill>
          <a:blip r:embed="rId9" cstate="print"/>
          <a:srcRect l="60632" t="28889" b="53992"/>
          <a:stretch>
            <a:fillRect/>
          </a:stretch>
        </p:blipFill>
        <p:spPr bwMode="auto">
          <a:xfrm>
            <a:off x="7620000" y="0"/>
            <a:ext cx="1524000" cy="1652588"/>
          </a:xfrm>
          <a:prstGeom prst="rect">
            <a:avLst/>
          </a:prstGeom>
          <a:noFill/>
          <a:ln w="9525">
            <a:noFill/>
            <a:miter lim="800000"/>
            <a:headEnd/>
            <a:tailEnd/>
          </a:ln>
        </p:spPr>
      </p:pic>
      <p:sp>
        <p:nvSpPr>
          <p:cNvPr id="21" name="TextBox 20"/>
          <p:cNvSpPr txBox="1"/>
          <p:nvPr/>
        </p:nvSpPr>
        <p:spPr>
          <a:xfrm>
            <a:off x="5562600" y="762000"/>
            <a:ext cx="1981200" cy="1815882"/>
          </a:xfrm>
          <a:prstGeom prst="rect">
            <a:avLst/>
          </a:prstGeom>
          <a:solidFill>
            <a:schemeClr val="bg1"/>
          </a:solidFill>
        </p:spPr>
        <p:txBody>
          <a:bodyPr wrap="square" rtlCol="0">
            <a:spAutoFit/>
          </a:bodyPr>
          <a:lstStyle/>
          <a:p>
            <a:r>
              <a:rPr lang="en-US" sz="1400" dirty="0" smtClean="0"/>
              <a:t>Erika/Text2Quit. 4 more days to go. Don’t talk yourself out of it. Think of why you’re quitting and stay committed. You’ll love being </a:t>
            </a:r>
            <a:r>
              <a:rPr lang="en-US" sz="1400" dirty="0" err="1" smtClean="0"/>
              <a:t>smokefree</a:t>
            </a:r>
            <a:r>
              <a:rPr lang="en-US" sz="1400" dirty="0" smtClean="0"/>
              <a:t>! </a:t>
            </a:r>
            <a:r>
              <a:rPr lang="en-US" sz="1400" dirty="0" smtClean="0">
                <a:solidFill>
                  <a:schemeClr val="bg1"/>
                </a:solidFill>
              </a:rPr>
              <a:t>cravings.</a:t>
            </a:r>
            <a:endParaRPr lang="en-US" sz="1400" dirty="0">
              <a:solidFill>
                <a:schemeClr val="bg1"/>
              </a:solidFill>
            </a:endParaRPr>
          </a:p>
        </p:txBody>
      </p:sp>
      <p:sp>
        <p:nvSpPr>
          <p:cNvPr id="22" name="TextBox 21"/>
          <p:cNvSpPr txBox="1"/>
          <p:nvPr/>
        </p:nvSpPr>
        <p:spPr>
          <a:xfrm>
            <a:off x="750250" y="4343400"/>
            <a:ext cx="1981200" cy="1815882"/>
          </a:xfrm>
          <a:prstGeom prst="rect">
            <a:avLst/>
          </a:prstGeom>
          <a:solidFill>
            <a:schemeClr val="bg1"/>
          </a:solidFill>
        </p:spPr>
        <p:txBody>
          <a:bodyPr wrap="square" rtlCol="0">
            <a:spAutoFit/>
          </a:bodyPr>
          <a:lstStyle/>
          <a:p>
            <a:r>
              <a:rPr lang="en-US" sz="1400" dirty="0" smtClean="0"/>
              <a:t>MEDS/Text2Quit. Be sure to have your NRT Patch on hand. Open the pack &amp; read the instructions so that you’re ready to use it tomorrow in the morning. </a:t>
            </a:r>
            <a:r>
              <a:rPr lang="en-US" sz="1400" dirty="0" smtClean="0">
                <a:solidFill>
                  <a:schemeClr val="bg1"/>
                </a:solidFill>
              </a:rPr>
              <a:t>cravings.</a:t>
            </a:r>
            <a:endParaRPr lang="en-US" sz="1400" dirty="0">
              <a:solidFill>
                <a:schemeClr val="bg1"/>
              </a:solidFill>
            </a:endParaRPr>
          </a:p>
        </p:txBody>
      </p:sp>
      <p:sp>
        <p:nvSpPr>
          <p:cNvPr id="23" name="TextBox 22"/>
          <p:cNvSpPr txBox="1"/>
          <p:nvPr/>
        </p:nvSpPr>
        <p:spPr>
          <a:xfrm>
            <a:off x="3505200" y="4415468"/>
            <a:ext cx="1981200" cy="1384995"/>
          </a:xfrm>
          <a:prstGeom prst="rect">
            <a:avLst/>
          </a:prstGeom>
          <a:solidFill>
            <a:schemeClr val="bg1"/>
          </a:solidFill>
        </p:spPr>
        <p:txBody>
          <a:bodyPr wrap="square" rtlCol="0">
            <a:spAutoFit/>
          </a:bodyPr>
          <a:lstStyle/>
          <a:p>
            <a:r>
              <a:rPr lang="en-US" sz="1400" dirty="0" smtClean="0"/>
              <a:t>Text2Quit. Reply GAME to play trivia and earn Text2Quit points. </a:t>
            </a:r>
            <a:r>
              <a:rPr lang="en-US" sz="1400" dirty="0" smtClean="0">
                <a:solidFill>
                  <a:schemeClr val="bg1"/>
                </a:solidFill>
              </a:rPr>
              <a:t>Cr</a:t>
            </a:r>
          </a:p>
          <a:p>
            <a:endParaRPr lang="en-US" sz="1400" dirty="0">
              <a:solidFill>
                <a:schemeClr val="bg1"/>
              </a:solidFill>
            </a:endParaRPr>
          </a:p>
          <a:p>
            <a:r>
              <a:rPr lang="en-US" sz="1400" dirty="0" err="1" smtClean="0">
                <a:solidFill>
                  <a:schemeClr val="bg1"/>
                </a:solidFill>
              </a:rPr>
              <a:t>avings</a:t>
            </a:r>
            <a:r>
              <a:rPr lang="en-US" sz="1400" dirty="0" smtClean="0">
                <a:solidFill>
                  <a:schemeClr val="bg1"/>
                </a:solidFill>
              </a:rPr>
              <a:t>.</a:t>
            </a:r>
            <a:endParaRPr lang="en-US" sz="1400" dirty="0">
              <a:solidFill>
                <a:schemeClr val="bg1"/>
              </a:solidFill>
            </a:endParaRPr>
          </a:p>
        </p:txBody>
      </p:sp>
      <p:sp>
        <p:nvSpPr>
          <p:cNvPr id="24" name="TextBox 23"/>
          <p:cNvSpPr txBox="1"/>
          <p:nvPr/>
        </p:nvSpPr>
        <p:spPr>
          <a:xfrm>
            <a:off x="6340049" y="4415468"/>
            <a:ext cx="1981200" cy="1169551"/>
          </a:xfrm>
          <a:prstGeom prst="rect">
            <a:avLst/>
          </a:prstGeom>
          <a:solidFill>
            <a:schemeClr val="bg1"/>
          </a:solidFill>
        </p:spPr>
        <p:txBody>
          <a:bodyPr wrap="square" rtlCol="0">
            <a:spAutoFit/>
          </a:bodyPr>
          <a:lstStyle/>
          <a:p>
            <a:r>
              <a:rPr lang="en-US" sz="1400" dirty="0" smtClean="0"/>
              <a:t>Text2Quit. Did you quit smoking today? Reply YES or NO. </a:t>
            </a:r>
          </a:p>
          <a:p>
            <a:endParaRPr lang="en-US" sz="1400" dirty="0">
              <a:solidFill>
                <a:schemeClr val="bg1"/>
              </a:solidFill>
            </a:endParaRPr>
          </a:p>
          <a:p>
            <a:r>
              <a:rPr lang="en-US" sz="1400" dirty="0" smtClean="0">
                <a:solidFill>
                  <a:schemeClr val="bg1"/>
                </a:solidFill>
              </a:rPr>
              <a:t>cravings.</a:t>
            </a:r>
            <a:endParaRPr lang="en-US" sz="1400" dirty="0">
              <a:solidFill>
                <a:schemeClr val="bg1"/>
              </a:solidFill>
            </a:endParaRPr>
          </a:p>
        </p:txBody>
      </p:sp>
    </p:spTree>
    <p:extLst>
      <p:ext uri="{BB962C8B-B14F-4D97-AF65-F5344CB8AC3E}">
        <p14:creationId xmlns:p14="http://schemas.microsoft.com/office/powerpoint/2010/main" val="2461757957"/>
      </p:ext>
    </p:extLst>
  </p:cSld>
  <p:clrMapOvr>
    <a:masterClrMapping/>
  </p:clrMapOvr>
  <mc:AlternateContent xmlns:mc="http://schemas.openxmlformats.org/markup-compatibility/2006" xmlns:p14="http://schemas.microsoft.com/office/powerpoint/2010/main">
    <mc:Choice Requires="p14">
      <p:transition spd="slow" p14:dur="2000" advTm="16612"/>
    </mc:Choice>
    <mc:Fallback xmlns="">
      <p:transition spd="slow" advTm="16612"/>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5381" y="1583117"/>
            <a:ext cx="6096000" cy="3657600"/>
          </a:xfrm>
        </p:spPr>
        <p:txBody>
          <a:bodyPr>
            <a:normAutofit/>
          </a:bodyPr>
          <a:lstStyle/>
          <a:p>
            <a:pPr marL="342900" lvl="1" indent="-342900" eaLnBrk="1" fontAlgn="auto" hangingPunct="1">
              <a:spcAft>
                <a:spcPts val="0"/>
              </a:spcAft>
              <a:buClr>
                <a:schemeClr val="hlink"/>
              </a:buClr>
              <a:buSzPct val="80000"/>
              <a:buFont typeface="Wingdings" pitchFamily="2" charset="2"/>
              <a:buChar char="Ø"/>
              <a:defRPr/>
            </a:pPr>
            <a:r>
              <a:rPr lang="en-US" sz="3400" dirty="0" smtClean="0">
                <a:ea typeface="+mn-ea"/>
              </a:rPr>
              <a:t>Reasons for quitting</a:t>
            </a:r>
          </a:p>
          <a:p>
            <a:pPr marL="342900" lvl="1" indent="-342900" eaLnBrk="1" fontAlgn="auto" hangingPunct="1">
              <a:spcAft>
                <a:spcPts val="0"/>
              </a:spcAft>
              <a:buClr>
                <a:schemeClr val="hlink"/>
              </a:buClr>
              <a:buSzPct val="80000"/>
              <a:buFont typeface="Wingdings" pitchFamily="2" charset="2"/>
              <a:buChar char="Ø"/>
              <a:defRPr/>
            </a:pPr>
            <a:r>
              <a:rPr lang="en-US" sz="3400" dirty="0" smtClean="0">
                <a:ea typeface="+mn-ea"/>
              </a:rPr>
              <a:t>Triggers</a:t>
            </a:r>
          </a:p>
          <a:p>
            <a:pPr marL="342900" lvl="1" indent="-342900" eaLnBrk="1" fontAlgn="auto" hangingPunct="1">
              <a:spcAft>
                <a:spcPts val="0"/>
              </a:spcAft>
              <a:buClr>
                <a:schemeClr val="hlink"/>
              </a:buClr>
              <a:buSzPct val="80000"/>
              <a:buFont typeface="Wingdings" pitchFamily="2" charset="2"/>
              <a:buChar char="Ø"/>
              <a:defRPr/>
            </a:pPr>
            <a:r>
              <a:rPr lang="en-US" sz="3400" dirty="0" smtClean="0">
                <a:ea typeface="+mn-ea"/>
              </a:rPr>
              <a:t>Gender</a:t>
            </a:r>
          </a:p>
          <a:p>
            <a:pPr marL="342900" lvl="1" indent="-342900" eaLnBrk="1" fontAlgn="auto" hangingPunct="1">
              <a:spcAft>
                <a:spcPts val="0"/>
              </a:spcAft>
              <a:buClr>
                <a:schemeClr val="hlink"/>
              </a:buClr>
              <a:buSzPct val="80000"/>
              <a:buFont typeface="Wingdings" pitchFamily="2" charset="2"/>
              <a:buChar char="Ø"/>
              <a:defRPr/>
            </a:pPr>
            <a:r>
              <a:rPr lang="en-US" sz="3400" dirty="0" smtClean="0">
                <a:ea typeface="+mn-ea"/>
              </a:rPr>
              <a:t>Use of pharmacotherapy </a:t>
            </a:r>
          </a:p>
          <a:p>
            <a:pPr marL="342900" lvl="1" indent="-342900" eaLnBrk="1" fontAlgn="auto" hangingPunct="1">
              <a:spcAft>
                <a:spcPts val="0"/>
              </a:spcAft>
              <a:buClr>
                <a:schemeClr val="hlink"/>
              </a:buClr>
              <a:buSzPct val="80000"/>
              <a:buFont typeface="Wingdings" pitchFamily="2" charset="2"/>
              <a:buChar char="Ø"/>
              <a:defRPr/>
            </a:pPr>
            <a:r>
              <a:rPr lang="en-US" sz="3400" dirty="0" smtClean="0">
                <a:ea typeface="+mn-ea"/>
              </a:rPr>
              <a:t>Stats on money saved and health benefits accrued</a:t>
            </a:r>
          </a:p>
          <a:p>
            <a:pPr marL="274320" indent="-256032" eaLnBrk="1" fontAlgn="auto" hangingPunct="1">
              <a:spcAft>
                <a:spcPts val="0"/>
              </a:spcAft>
              <a:defRPr/>
            </a:pPr>
            <a:endParaRPr lang="en-US" dirty="0">
              <a:ea typeface="+mn-ea"/>
              <a:cs typeface="+mn-cs"/>
            </a:endParaRPr>
          </a:p>
        </p:txBody>
      </p:sp>
      <p:sp>
        <p:nvSpPr>
          <p:cNvPr id="2" name="Title 1"/>
          <p:cNvSpPr>
            <a:spLocks noGrp="1"/>
          </p:cNvSpPr>
          <p:nvPr>
            <p:ph type="title"/>
          </p:nvPr>
        </p:nvSpPr>
        <p:spPr>
          <a:xfrm>
            <a:off x="0" y="304800"/>
            <a:ext cx="4953000" cy="1139825"/>
          </a:xfrm>
        </p:spPr>
        <p:txBody>
          <a:bodyPr wrap="square" numCol="1" anchorCtr="0" compatLnSpc="1">
            <a:prstTxWarp prst="textNoShape">
              <a:avLst/>
            </a:prstTxWarp>
          </a:bodyPr>
          <a:lstStyle/>
          <a:p>
            <a:pPr eaLnBrk="1" hangingPunct="1">
              <a:defRPr/>
            </a:pPr>
            <a:r>
              <a:rPr lang="en-US" smtClean="0">
                <a:effectLst>
                  <a:outerShdw blurRad="38100" dist="38100" dir="2700000" algn="tl">
                    <a:srgbClr val="242852"/>
                  </a:outerShdw>
                </a:effectLst>
                <a:ea typeface="ＭＳ Ｐゴシック" charset="-128"/>
              </a:rPr>
              <a:t>Personalization</a:t>
            </a:r>
          </a:p>
        </p:txBody>
      </p:sp>
      <p:sp>
        <p:nvSpPr>
          <p:cNvPr id="65541" name="Rectangular Callout 5"/>
          <p:cNvSpPr>
            <a:spLocks noChangeArrowheads="1"/>
          </p:cNvSpPr>
          <p:nvPr/>
        </p:nvSpPr>
        <p:spPr bwMode="auto">
          <a:xfrm>
            <a:off x="4540729" y="342900"/>
            <a:ext cx="1600200" cy="762000"/>
          </a:xfrm>
          <a:prstGeom prst="wedgeRectCallout">
            <a:avLst>
              <a:gd name="adj1" fmla="val 79847"/>
              <a:gd name="adj2" fmla="val 160995"/>
            </a:avLst>
          </a:prstGeom>
          <a:solidFill>
            <a:schemeClr val="accent1"/>
          </a:solidFill>
          <a:ln w="9525">
            <a:solidFill>
              <a:schemeClr val="tx1"/>
            </a:solidFill>
            <a:round/>
            <a:headEnd/>
            <a:tailEnd/>
          </a:ln>
        </p:spPr>
        <p:txBody>
          <a:bodyPr/>
          <a:lstStyle/>
          <a:p>
            <a:pPr eaLnBrk="0" hangingPunct="0"/>
            <a:r>
              <a:rPr lang="en-US" dirty="0" smtClean="0"/>
              <a:t>Reasons</a:t>
            </a:r>
            <a:endParaRPr lang="en-US" dirty="0"/>
          </a:p>
        </p:txBody>
      </p:sp>
      <p:pic>
        <p:nvPicPr>
          <p:cNvPr id="7" name="Picture 7"/>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3821"/>
          <a:stretch/>
        </p:blipFill>
        <p:spPr bwMode="auto">
          <a:xfrm>
            <a:off x="6210334" y="442677"/>
            <a:ext cx="10967677" cy="4656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542" name="TextBox 10"/>
          <p:cNvSpPr txBox="1">
            <a:spLocks noChangeArrowheads="1"/>
          </p:cNvSpPr>
          <p:nvPr/>
        </p:nvSpPr>
        <p:spPr bwMode="auto">
          <a:xfrm>
            <a:off x="6639118" y="1346913"/>
            <a:ext cx="1735493" cy="2800766"/>
          </a:xfrm>
          <a:prstGeom prst="rect">
            <a:avLst/>
          </a:prstGeom>
          <a:solidFill>
            <a:schemeClr val="bg1"/>
          </a:solidFill>
          <a:ln w="9525">
            <a:solidFill>
              <a:schemeClr val="bg1"/>
            </a:solidFill>
            <a:miter lim="800000"/>
            <a:headEnd/>
            <a:tailEnd/>
          </a:ln>
        </p:spPr>
        <p:txBody>
          <a:bodyPr wrap="square">
            <a:spAutoFit/>
          </a:bodyPr>
          <a:lstStyle/>
          <a:p>
            <a:pPr eaLnBrk="0" hangingPunct="0"/>
            <a:r>
              <a:rPr lang="en-US" sz="1600" dirty="0"/>
              <a:t>Text2Quit. </a:t>
            </a:r>
            <a:r>
              <a:rPr lang="en-US" sz="1600" dirty="0" err="1"/>
              <a:t>Lorien</a:t>
            </a:r>
            <a:r>
              <a:rPr lang="en-US" altLang="en-US" sz="1600" dirty="0" err="1"/>
              <a:t>’</a:t>
            </a:r>
            <a:r>
              <a:rPr lang="en-US" sz="1600" dirty="0" err="1"/>
              <a:t>s</a:t>
            </a:r>
            <a:r>
              <a:rPr lang="en-US" sz="1600" dirty="0"/>
              <a:t> reasons to quit are: To improve my health, To save money,  So that I can be there for my kids Lailah, David &amp; </a:t>
            </a:r>
            <a:r>
              <a:rPr lang="en-US" sz="1600" dirty="0" smtClean="0"/>
              <a:t>Maya</a:t>
            </a:r>
          </a:p>
          <a:p>
            <a:pPr eaLnBrk="0" hangingPunct="0"/>
            <a:endParaRPr lang="en-US" sz="1600" dirty="0"/>
          </a:p>
          <a:p>
            <a:pPr eaLnBrk="0" hangingPunct="0"/>
            <a:endParaRPr lang="en-US" sz="1600" dirty="0"/>
          </a:p>
        </p:txBody>
      </p:sp>
    </p:spTree>
    <p:extLst>
      <p:ext uri="{BB962C8B-B14F-4D97-AF65-F5344CB8AC3E}">
        <p14:creationId xmlns:p14="http://schemas.microsoft.com/office/powerpoint/2010/main" val="1214993852"/>
      </p:ext>
    </p:extLst>
  </p:cSld>
  <p:clrMapOvr>
    <a:masterClrMapping/>
  </p:clrMapOvr>
  <mc:AlternateContent xmlns:mc="http://schemas.openxmlformats.org/markup-compatibility/2006" xmlns:p14="http://schemas.microsoft.com/office/powerpoint/2010/main">
    <mc:Choice Requires="p14">
      <p:transition spd="slow" p14:dur="2000" advTm="55548"/>
    </mc:Choice>
    <mc:Fallback xmlns="">
      <p:transition spd="slow" advTm="5554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Picture Placeholder 3"/>
          <p:cNvSpPr>
            <a:spLocks noGrp="1"/>
          </p:cNvSpPr>
          <p:nvPr>
            <p:ph type="pic" sz="quarter" idx="10"/>
          </p:nvPr>
        </p:nvSpPr>
        <p:spPr/>
      </p:sp>
      <p:sp>
        <p:nvSpPr>
          <p:cNvPr id="5" name="Picture Placeholder 4"/>
          <p:cNvSpPr>
            <a:spLocks noGrp="1"/>
          </p:cNvSpPr>
          <p:nvPr>
            <p:ph type="pic" sz="quarter" idx="11"/>
          </p:nvPr>
        </p:nvSpPr>
        <p:spPr/>
      </p:sp>
      <p:sp>
        <p:nvSpPr>
          <p:cNvPr id="6" name="Picture Placeholder 5"/>
          <p:cNvSpPr>
            <a:spLocks noGrp="1"/>
          </p:cNvSpPr>
          <p:nvPr>
            <p:ph type="pic" sz="quarter" idx="12"/>
          </p:nvPr>
        </p:nvSpPr>
        <p:spPr/>
      </p:sp>
      <p:sp>
        <p:nvSpPr>
          <p:cNvPr id="7" name="Picture Placeholder 6"/>
          <p:cNvSpPr>
            <a:spLocks noGrp="1"/>
          </p:cNvSpPr>
          <p:nvPr>
            <p:ph type="pic" sz="quarter" idx="13"/>
          </p:nvPr>
        </p:nvSpPr>
        <p:spPr/>
      </p:sp>
      <p:pic>
        <p:nvPicPr>
          <p:cNvPr id="8" name="Picture 7"/>
          <p:cNvPicPr>
            <a:picLocks noChangeAspect="1"/>
          </p:cNvPicPr>
          <p:nvPr/>
        </p:nvPicPr>
        <p:blipFill>
          <a:blip r:embed="rId2"/>
          <a:stretch>
            <a:fillRect/>
          </a:stretch>
        </p:blipFill>
        <p:spPr>
          <a:xfrm>
            <a:off x="-1524000" y="-1970371"/>
            <a:ext cx="12192000" cy="9753600"/>
          </a:xfrm>
          <a:prstGeom prst="rect">
            <a:avLst/>
          </a:prstGeom>
        </p:spPr>
      </p:pic>
    </p:spTree>
    <p:extLst>
      <p:ext uri="{BB962C8B-B14F-4D97-AF65-F5344CB8AC3E}">
        <p14:creationId xmlns:p14="http://schemas.microsoft.com/office/powerpoint/2010/main" val="978424901"/>
      </p:ext>
    </p:extLst>
  </p:cSld>
  <p:clrMapOvr>
    <a:masterClrMapping/>
  </p:clrMapOvr>
  <mc:AlternateContent xmlns:mc="http://schemas.openxmlformats.org/markup-compatibility/2006" xmlns:p14="http://schemas.microsoft.com/office/powerpoint/2010/main">
    <mc:Choice Requires="p14">
      <p:transition spd="slow" p14:dur="2000" advTm="15907"/>
    </mc:Choice>
    <mc:Fallback xmlns="">
      <p:transition spd="slow" advTm="1590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3821"/>
          <a:stretch/>
        </p:blipFill>
        <p:spPr bwMode="auto">
          <a:xfrm>
            <a:off x="4059478" y="1915625"/>
            <a:ext cx="10967677" cy="4656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514" name="Title 3"/>
          <p:cNvSpPr>
            <a:spLocks noGrp="1"/>
          </p:cNvSpPr>
          <p:nvPr>
            <p:ph type="title"/>
          </p:nvPr>
        </p:nvSpPr>
        <p:spPr bwMode="auto">
          <a:xfrm>
            <a:off x="0" y="277813"/>
            <a:ext cx="6629400" cy="1139825"/>
          </a:xfrm>
        </p:spPr>
        <p:txBody>
          <a:bodyPr wrap="square" numCol="1" anchorCtr="0" compatLnSpc="1">
            <a:prstTxWarp prst="textNoShape">
              <a:avLst/>
            </a:prstTxWarp>
          </a:bodyPr>
          <a:lstStyle/>
          <a:p>
            <a:pPr marL="342900" indent="-342900" eaLnBrk="1" hangingPunct="1"/>
            <a:r>
              <a:rPr lang="en-US" sz="5400" dirty="0" smtClean="0">
                <a:solidFill>
                  <a:schemeClr val="tx2"/>
                </a:solidFill>
                <a:effectLst/>
                <a:ea typeface="ＭＳ Ｐゴシック" charset="-128"/>
              </a:rPr>
              <a:t>Interaction: </a:t>
            </a:r>
          </a:p>
        </p:txBody>
      </p:sp>
      <p:sp>
        <p:nvSpPr>
          <p:cNvPr id="10246" name="Rectangle 6"/>
          <p:cNvSpPr>
            <a:spLocks noGrp="1" noChangeArrowheads="1"/>
          </p:cNvSpPr>
          <p:nvPr>
            <p:ph sz="quarter" idx="13"/>
          </p:nvPr>
        </p:nvSpPr>
        <p:spPr>
          <a:xfrm>
            <a:off x="-697893" y="1789656"/>
            <a:ext cx="4873758" cy="4525963"/>
          </a:xfrm>
        </p:spPr>
        <p:txBody>
          <a:bodyPr wrap="square" numCol="1" anchorCtr="0" compatLnSpc="1">
            <a:prstTxWarp prst="textNoShape">
              <a:avLst/>
            </a:prstTxWarp>
          </a:bodyPr>
          <a:lstStyle/>
          <a:p>
            <a:pPr lvl="2" eaLnBrk="1" hangingPunct="1">
              <a:lnSpc>
                <a:spcPct val="80000"/>
              </a:lnSpc>
              <a:defRPr/>
            </a:pPr>
            <a:r>
              <a:rPr lang="en-US" sz="2600" dirty="0" smtClean="0">
                <a:effectLst>
                  <a:outerShdw blurRad="38100" dist="38100" dir="2700000" algn="tl">
                    <a:srgbClr val="242852"/>
                  </a:outerShdw>
                </a:effectLst>
                <a:ea typeface="ＭＳ Ｐゴシック" charset="-128"/>
              </a:rPr>
              <a:t>Track cigarettes smoked</a:t>
            </a:r>
          </a:p>
          <a:p>
            <a:pPr lvl="2" eaLnBrk="1" hangingPunct="1">
              <a:lnSpc>
                <a:spcPct val="80000"/>
              </a:lnSpc>
              <a:defRPr/>
            </a:pPr>
            <a:r>
              <a:rPr lang="en-US" sz="2600" dirty="0" smtClean="0">
                <a:effectLst>
                  <a:outerShdw blurRad="38100" dist="38100" dir="2700000" algn="tl">
                    <a:srgbClr val="242852"/>
                  </a:outerShdw>
                </a:effectLst>
                <a:ea typeface="ＭＳ Ｐゴシック" charset="-128"/>
              </a:rPr>
              <a:t>Track how day went (urges and smoking)</a:t>
            </a:r>
          </a:p>
          <a:p>
            <a:pPr lvl="2" eaLnBrk="1" hangingPunct="1">
              <a:lnSpc>
                <a:spcPct val="80000"/>
              </a:lnSpc>
              <a:defRPr/>
            </a:pPr>
            <a:r>
              <a:rPr lang="en-US" sz="2600" dirty="0" smtClean="0">
                <a:effectLst>
                  <a:outerShdw blurRad="38100" dist="38100" dir="2700000" algn="tl">
                    <a:srgbClr val="242852"/>
                  </a:outerShdw>
                </a:effectLst>
                <a:ea typeface="ＭＳ Ｐゴシック" charset="-128"/>
              </a:rPr>
              <a:t>Weekly </a:t>
            </a:r>
            <a:r>
              <a:rPr lang="en-US" sz="2600" dirty="0" err="1" smtClean="0">
                <a:effectLst>
                  <a:outerShdw blurRad="38100" dist="38100" dir="2700000" algn="tl">
                    <a:srgbClr val="242852"/>
                  </a:outerShdw>
                </a:effectLst>
                <a:ea typeface="ＭＳ Ｐゴシック" charset="-128"/>
              </a:rPr>
              <a:t>smokefree</a:t>
            </a:r>
            <a:r>
              <a:rPr lang="en-US" sz="2600" dirty="0" smtClean="0">
                <a:effectLst>
                  <a:outerShdw blurRad="38100" dist="38100" dir="2700000" algn="tl">
                    <a:srgbClr val="242852"/>
                  </a:outerShdw>
                </a:effectLst>
                <a:ea typeface="ＭＳ Ｐゴシック" charset="-128"/>
              </a:rPr>
              <a:t> pledge</a:t>
            </a:r>
          </a:p>
          <a:p>
            <a:pPr lvl="2" eaLnBrk="1" hangingPunct="1">
              <a:lnSpc>
                <a:spcPct val="80000"/>
              </a:lnSpc>
              <a:defRPr/>
            </a:pPr>
            <a:r>
              <a:rPr lang="en-US" altLang="en-US" sz="2600" dirty="0" smtClean="0">
                <a:effectLst>
                  <a:outerShdw blurRad="38100" dist="38100" dir="2700000" algn="tl">
                    <a:srgbClr val="242852"/>
                  </a:outerShdw>
                </a:effectLst>
                <a:ea typeface="ＭＳ Ｐゴシック" charset="-128"/>
              </a:rPr>
              <a:t>Surveys: “Are you </a:t>
            </a:r>
            <a:r>
              <a:rPr lang="en-US" altLang="en-US" sz="2600" dirty="0" err="1" smtClean="0">
                <a:effectLst>
                  <a:outerShdw blurRad="38100" dist="38100" dir="2700000" algn="tl">
                    <a:srgbClr val="242852"/>
                  </a:outerShdw>
                </a:effectLst>
                <a:ea typeface="ＭＳ Ｐゴシック" charset="-128"/>
              </a:rPr>
              <a:t>ready?”“</a:t>
            </a:r>
            <a:r>
              <a:rPr lang="en-US" sz="2600" dirty="0" err="1" smtClean="0">
                <a:effectLst>
                  <a:outerShdw blurRad="38100" dist="38100" dir="2700000" algn="tl">
                    <a:srgbClr val="242852"/>
                  </a:outerShdw>
                </a:effectLst>
                <a:ea typeface="ＭＳ Ｐゴシック" charset="-128"/>
              </a:rPr>
              <a:t>Did</a:t>
            </a:r>
            <a:r>
              <a:rPr lang="en-US" sz="2600" dirty="0" smtClean="0">
                <a:effectLst>
                  <a:outerShdw blurRad="38100" dist="38100" dir="2700000" algn="tl">
                    <a:srgbClr val="242852"/>
                  </a:outerShdw>
                </a:effectLst>
                <a:ea typeface="ＭＳ Ｐゴシック" charset="-128"/>
              </a:rPr>
              <a:t> you Quit?</a:t>
            </a:r>
            <a:r>
              <a:rPr lang="en-US" altLang="en-US" sz="2600" dirty="0" smtClean="0">
                <a:effectLst>
                  <a:outerShdw blurRad="38100" dist="38100" dir="2700000" algn="tl">
                    <a:srgbClr val="242852"/>
                  </a:outerShdw>
                </a:effectLst>
                <a:ea typeface="ＭＳ Ｐゴシック" charset="-128"/>
              </a:rPr>
              <a:t>”</a:t>
            </a:r>
            <a:endParaRPr lang="en-US" sz="2400" dirty="0" smtClean="0">
              <a:effectLst>
                <a:outerShdw blurRad="38100" dist="38100" dir="2700000" algn="tl">
                  <a:srgbClr val="242852"/>
                </a:outerShdw>
              </a:effectLst>
              <a:ea typeface="ＭＳ Ｐゴシック" charset="-128"/>
            </a:endParaRPr>
          </a:p>
          <a:p>
            <a:pPr eaLnBrk="1" hangingPunct="1">
              <a:lnSpc>
                <a:spcPct val="80000"/>
              </a:lnSpc>
              <a:defRPr/>
            </a:pPr>
            <a:endParaRPr lang="en-US" sz="2500" dirty="0" smtClean="0">
              <a:effectLst>
                <a:outerShdw blurRad="38100" dist="38100" dir="2700000" algn="tl">
                  <a:srgbClr val="242852"/>
                </a:outerShdw>
              </a:effectLst>
              <a:ea typeface="ＭＳ Ｐゴシック" charset="-128"/>
            </a:endParaRPr>
          </a:p>
        </p:txBody>
      </p:sp>
      <p:sp>
        <p:nvSpPr>
          <p:cNvPr id="64520" name="TextBox 6"/>
          <p:cNvSpPr txBox="1">
            <a:spLocks noChangeArrowheads="1"/>
          </p:cNvSpPr>
          <p:nvPr/>
        </p:nvSpPr>
        <p:spPr bwMode="auto">
          <a:xfrm>
            <a:off x="4605240" y="2828959"/>
            <a:ext cx="1704581" cy="2970044"/>
          </a:xfrm>
          <a:prstGeom prst="rect">
            <a:avLst/>
          </a:prstGeom>
          <a:solidFill>
            <a:schemeClr val="bg1"/>
          </a:solidFill>
          <a:ln w="9525">
            <a:noFill/>
            <a:miter lim="800000"/>
            <a:headEnd/>
            <a:tailEnd/>
          </a:ln>
        </p:spPr>
        <p:txBody>
          <a:bodyPr wrap="square">
            <a:spAutoFit/>
          </a:bodyPr>
          <a:lstStyle/>
          <a:p>
            <a:pPr eaLnBrk="0" hangingPunct="0"/>
            <a:r>
              <a:rPr lang="en-US" sz="1600" dirty="0">
                <a:latin typeface="Times New Roman" pitchFamily="18" charset="0"/>
              </a:rPr>
              <a:t>Text2Quit. Time for a pre-quit check-in. Reply with the number of cigarettes you smoked yesterday (e.g. 16). Find out if you've met your goal.</a:t>
            </a:r>
            <a:r>
              <a:rPr lang="en-US" sz="1600" dirty="0"/>
              <a:t> </a:t>
            </a:r>
            <a:endParaRPr lang="en-US" sz="1600" dirty="0" smtClean="0"/>
          </a:p>
          <a:p>
            <a:pPr eaLnBrk="0" hangingPunct="0"/>
            <a:endParaRPr lang="en-US" sz="1600" dirty="0"/>
          </a:p>
          <a:p>
            <a:pPr eaLnBrk="0" hangingPunct="0"/>
            <a:endParaRPr lang="en-US" sz="1600" dirty="0"/>
          </a:p>
          <a:p>
            <a:pPr eaLnBrk="0" hangingPunct="0"/>
            <a:endParaRPr lang="en-US" sz="1100" dirty="0">
              <a:solidFill>
                <a:srgbClr val="000000"/>
              </a:solidFill>
            </a:endParaRPr>
          </a:p>
        </p:txBody>
      </p:sp>
      <p:sp>
        <p:nvSpPr>
          <p:cNvPr id="64518" name="Rectangular Callout 8"/>
          <p:cNvSpPr>
            <a:spLocks noChangeArrowheads="1"/>
          </p:cNvSpPr>
          <p:nvPr/>
        </p:nvSpPr>
        <p:spPr bwMode="auto">
          <a:xfrm>
            <a:off x="5121488" y="1691287"/>
            <a:ext cx="1600200" cy="762000"/>
          </a:xfrm>
          <a:prstGeom prst="wedgeRectCallout">
            <a:avLst>
              <a:gd name="adj1" fmla="val -40585"/>
              <a:gd name="adj2" fmla="val 94887"/>
            </a:avLst>
          </a:prstGeom>
          <a:solidFill>
            <a:schemeClr val="accent1"/>
          </a:solidFill>
          <a:ln w="9525">
            <a:solidFill>
              <a:schemeClr val="tx1"/>
            </a:solidFill>
            <a:round/>
            <a:headEnd/>
            <a:tailEnd/>
          </a:ln>
        </p:spPr>
        <p:txBody>
          <a:bodyPr/>
          <a:lstStyle/>
          <a:p>
            <a:pPr eaLnBrk="0" hangingPunct="0"/>
            <a:r>
              <a:rPr lang="en-US" dirty="0"/>
              <a:t>Pre-Quit Tracking</a:t>
            </a:r>
          </a:p>
        </p:txBody>
      </p:sp>
      <p:sp>
        <p:nvSpPr>
          <p:cNvPr id="10" name="TextBox 6"/>
          <p:cNvSpPr txBox="1">
            <a:spLocks noChangeArrowheads="1"/>
          </p:cNvSpPr>
          <p:nvPr/>
        </p:nvSpPr>
        <p:spPr bwMode="auto">
          <a:xfrm>
            <a:off x="7228838" y="2724655"/>
            <a:ext cx="1704581" cy="3216265"/>
          </a:xfrm>
          <a:prstGeom prst="rect">
            <a:avLst/>
          </a:prstGeom>
          <a:solidFill>
            <a:schemeClr val="bg1"/>
          </a:solidFill>
          <a:ln w="9525">
            <a:noFill/>
            <a:miter lim="800000"/>
            <a:headEnd/>
            <a:tailEnd/>
          </a:ln>
        </p:spPr>
        <p:txBody>
          <a:bodyPr wrap="square">
            <a:spAutoFit/>
          </a:bodyPr>
          <a:lstStyle/>
          <a:p>
            <a:pPr eaLnBrk="0" hangingPunct="0"/>
            <a:r>
              <a:rPr lang="en-US" sz="1600" dirty="0"/>
              <a:t>PLEDGE/Text2Quit. Make a pledge towards a </a:t>
            </a:r>
            <a:r>
              <a:rPr lang="en-US" sz="1600" dirty="0" err="1"/>
              <a:t>smokefree</a:t>
            </a:r>
            <a:r>
              <a:rPr lang="en-US" sz="1600" dirty="0"/>
              <a:t> life </a:t>
            </a:r>
            <a:r>
              <a:rPr lang="en-US" sz="1600" dirty="0" smtClean="0"/>
              <a:t>and get your latest Text2Quit quitting stats. </a:t>
            </a:r>
          </a:p>
          <a:p>
            <a:pPr eaLnBrk="0" hangingPunct="0"/>
            <a:r>
              <a:rPr lang="en-US" sz="1600" dirty="0" smtClean="0"/>
              <a:t>Reply </a:t>
            </a:r>
            <a:r>
              <a:rPr lang="en-US" sz="1600" dirty="0"/>
              <a:t>PLEDGE</a:t>
            </a:r>
            <a:r>
              <a:rPr lang="en-US" sz="1600" dirty="0" smtClean="0"/>
              <a:t>.</a:t>
            </a:r>
          </a:p>
          <a:p>
            <a:pPr eaLnBrk="0" hangingPunct="0"/>
            <a:endParaRPr lang="en-US" sz="1600" dirty="0" smtClean="0"/>
          </a:p>
          <a:p>
            <a:pPr eaLnBrk="0" hangingPunct="0"/>
            <a:endParaRPr lang="en-US" sz="1600" dirty="0"/>
          </a:p>
          <a:p>
            <a:pPr eaLnBrk="0" hangingPunct="0"/>
            <a:endParaRPr lang="en-US" sz="1600" dirty="0"/>
          </a:p>
          <a:p>
            <a:pPr eaLnBrk="0" hangingPunct="0"/>
            <a:endParaRPr lang="en-US" sz="1100" dirty="0">
              <a:solidFill>
                <a:srgbClr val="000000"/>
              </a:solidFill>
            </a:endParaRPr>
          </a:p>
        </p:txBody>
      </p:sp>
      <p:sp>
        <p:nvSpPr>
          <p:cNvPr id="11" name="Rectangular Callout 8"/>
          <p:cNvSpPr>
            <a:spLocks noChangeArrowheads="1"/>
          </p:cNvSpPr>
          <p:nvPr/>
        </p:nvSpPr>
        <p:spPr bwMode="auto">
          <a:xfrm>
            <a:off x="7070082" y="1310287"/>
            <a:ext cx="1600200" cy="762000"/>
          </a:xfrm>
          <a:prstGeom prst="wedgeRectCallout">
            <a:avLst>
              <a:gd name="adj1" fmla="val 58079"/>
              <a:gd name="adj2" fmla="val 132426"/>
            </a:avLst>
          </a:prstGeom>
          <a:solidFill>
            <a:schemeClr val="accent1"/>
          </a:solidFill>
          <a:ln w="9525">
            <a:solidFill>
              <a:schemeClr val="tx1"/>
            </a:solidFill>
            <a:round/>
            <a:headEnd/>
            <a:tailEnd/>
          </a:ln>
        </p:spPr>
        <p:txBody>
          <a:bodyPr/>
          <a:lstStyle/>
          <a:p>
            <a:pPr eaLnBrk="0" hangingPunct="0"/>
            <a:r>
              <a:rPr lang="en-US" dirty="0" smtClean="0"/>
              <a:t>Pledge</a:t>
            </a:r>
            <a:endParaRPr lang="en-US" dirty="0"/>
          </a:p>
        </p:txBody>
      </p:sp>
    </p:spTree>
    <p:extLst>
      <p:ext uri="{BB962C8B-B14F-4D97-AF65-F5344CB8AC3E}">
        <p14:creationId xmlns:p14="http://schemas.microsoft.com/office/powerpoint/2010/main" val="355721488"/>
      </p:ext>
    </p:extLst>
  </p:cSld>
  <p:clrMapOvr>
    <a:masterClrMapping/>
  </p:clrMapOvr>
  <mc:AlternateContent xmlns:mc="http://schemas.openxmlformats.org/markup-compatibility/2006" xmlns:p14="http://schemas.microsoft.com/office/powerpoint/2010/main">
    <mc:Choice Requires="p14">
      <p:transition spd="slow" p14:dur="2000" advTm="35945"/>
    </mc:Choice>
    <mc:Fallback xmlns="">
      <p:transition spd="slow" advTm="3594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277813"/>
            <a:ext cx="6629400" cy="1139825"/>
          </a:xfrm>
          <a:prstGeom prst="rect">
            <a:avLst/>
          </a:prstGeom>
        </p:spPr>
        <p:txBody>
          <a:bodyPr wrap="square" lIns="92075" tIns="46038" rIns="92075" bIns="46038" numCol="1" anchorCtr="0" compatLnSpc="1">
            <a:prstTxWarp prst="textNoShape">
              <a:avLst/>
            </a:prstTxWarp>
          </a:bodyPr>
          <a:lstStyle/>
          <a:p>
            <a:pPr eaLnBrk="1" hangingPunct="1">
              <a:defRPr/>
            </a:pPr>
            <a:r>
              <a:rPr lang="en-US" dirty="0" smtClean="0">
                <a:effectLst>
                  <a:outerShdw blurRad="38100" dist="38100" dir="2700000" algn="tl">
                    <a:srgbClr val="242852"/>
                  </a:outerShdw>
                </a:effectLst>
                <a:ea typeface="ＭＳ Ｐゴシック" charset="-128"/>
              </a:rPr>
              <a:t>24-7 Help</a:t>
            </a:r>
          </a:p>
        </p:txBody>
      </p:sp>
      <p:sp>
        <p:nvSpPr>
          <p:cNvPr id="20483" name="Rectangle 3"/>
          <p:cNvSpPr>
            <a:spLocks noGrp="1" noChangeArrowheads="1"/>
          </p:cNvSpPr>
          <p:nvPr>
            <p:ph type="body" idx="4294967295"/>
          </p:nvPr>
        </p:nvSpPr>
        <p:spPr>
          <a:xfrm>
            <a:off x="0" y="1447800"/>
            <a:ext cx="6781800" cy="5410200"/>
          </a:xfrm>
          <a:prstGeom prst="rect">
            <a:avLst/>
          </a:prstGeom>
        </p:spPr>
        <p:txBody>
          <a:bodyPr wrap="square" lIns="92075" tIns="46038" rIns="92075" bIns="46038" numCol="1" anchorCtr="0" compatLnSpc="1">
            <a:prstTxWarp prst="textNoShape">
              <a:avLst/>
            </a:prstTxWarp>
          </a:bodyPr>
          <a:lstStyle/>
          <a:p>
            <a:pPr marL="990600" lvl="1" indent="-533400" eaLnBrk="1" hangingPunct="1">
              <a:defRPr/>
            </a:pPr>
            <a:r>
              <a:rPr lang="en-US" sz="2400" dirty="0" smtClean="0">
                <a:effectLst>
                  <a:outerShdw blurRad="38100" dist="38100" dir="2700000" algn="tl">
                    <a:srgbClr val="242852"/>
                  </a:outerShdw>
                </a:effectLst>
                <a:ea typeface="ＭＳ Ｐゴシック" charset="-128"/>
              </a:rPr>
              <a:t>CRAVE</a:t>
            </a:r>
          </a:p>
          <a:p>
            <a:pPr marL="990600" lvl="1" indent="-533400" eaLnBrk="1" hangingPunct="1">
              <a:defRPr/>
            </a:pPr>
            <a:r>
              <a:rPr lang="en-US" sz="2400" dirty="0" smtClean="0">
                <a:effectLst>
                  <a:outerShdw blurRad="38100" dist="38100" dir="2700000" algn="tl">
                    <a:srgbClr val="242852"/>
                  </a:outerShdw>
                </a:effectLst>
                <a:ea typeface="ＭＳ Ｐゴシック" charset="-128"/>
              </a:rPr>
              <a:t>SMOKED</a:t>
            </a:r>
          </a:p>
          <a:p>
            <a:pPr marL="990600" lvl="1" indent="-533400" eaLnBrk="1" hangingPunct="1">
              <a:defRPr/>
            </a:pPr>
            <a:r>
              <a:rPr lang="en-US" sz="2400" dirty="0" smtClean="0">
                <a:effectLst>
                  <a:outerShdw blurRad="38100" dist="38100" dir="2700000" algn="tl">
                    <a:srgbClr val="242852"/>
                  </a:outerShdw>
                </a:effectLst>
                <a:ea typeface="ＭＳ Ｐゴシック" charset="-128"/>
              </a:rPr>
              <a:t>STATS</a:t>
            </a:r>
            <a:endParaRPr lang="en-US" sz="2400" dirty="0">
              <a:effectLst>
                <a:outerShdw blurRad="38100" dist="38100" dir="2700000" algn="tl">
                  <a:srgbClr val="242852"/>
                </a:outerShdw>
              </a:effectLst>
              <a:ea typeface="ＭＳ Ｐゴシック" charset="-128"/>
            </a:endParaRPr>
          </a:p>
          <a:p>
            <a:pPr marL="990600" lvl="1" indent="-533400" eaLnBrk="1" hangingPunct="1">
              <a:defRPr/>
            </a:pPr>
            <a:endParaRPr lang="en-US" sz="2400" dirty="0" smtClean="0">
              <a:effectLst>
                <a:outerShdw blurRad="38100" dist="38100" dir="2700000" algn="tl">
                  <a:srgbClr val="242852"/>
                </a:outerShdw>
              </a:effectLst>
              <a:ea typeface="ＭＳ Ｐゴシック" charset="-128"/>
            </a:endParaRPr>
          </a:p>
          <a:p>
            <a:pPr marL="990600" lvl="1" indent="-533400" eaLnBrk="1" hangingPunct="1">
              <a:spcBef>
                <a:spcPct val="50000"/>
              </a:spcBef>
              <a:buFont typeface="Wingdings" pitchFamily="2" charset="2"/>
              <a:buNone/>
              <a:defRPr/>
            </a:pPr>
            <a:endParaRPr lang="en-US" sz="2400" dirty="0" smtClean="0">
              <a:effectLst>
                <a:outerShdw blurRad="38100" dist="38100" dir="2700000" algn="tl">
                  <a:srgbClr val="242852"/>
                </a:outerShdw>
              </a:effectLst>
              <a:ea typeface="ＭＳ Ｐゴシック" charset="-128"/>
            </a:endParaRPr>
          </a:p>
        </p:txBody>
      </p:sp>
      <p:sp>
        <p:nvSpPr>
          <p:cNvPr id="9" name="TextBox 10"/>
          <p:cNvSpPr txBox="1">
            <a:spLocks noChangeArrowheads="1"/>
          </p:cNvSpPr>
          <p:nvPr/>
        </p:nvSpPr>
        <p:spPr bwMode="auto">
          <a:xfrm>
            <a:off x="3444853" y="3761882"/>
            <a:ext cx="2286000" cy="338554"/>
          </a:xfrm>
          <a:prstGeom prst="rect">
            <a:avLst/>
          </a:prstGeom>
          <a:solidFill>
            <a:schemeClr val="bg1"/>
          </a:solidFill>
          <a:ln w="9525">
            <a:noFill/>
            <a:miter lim="800000"/>
            <a:headEnd/>
            <a:tailEnd/>
          </a:ln>
        </p:spPr>
        <p:txBody>
          <a:bodyPr>
            <a:spAutoFit/>
          </a:bodyPr>
          <a:lstStyle/>
          <a:p>
            <a:endParaRPr lang="en-US" sz="1600" dirty="0">
              <a:solidFill>
                <a:srgbClr val="000000"/>
              </a:solidFill>
            </a:endParaRPr>
          </a:p>
        </p:txBody>
      </p:sp>
      <p:pic>
        <p:nvPicPr>
          <p:cNvPr id="10" name="Picture 7"/>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3821"/>
          <a:stretch/>
        </p:blipFill>
        <p:spPr bwMode="auto">
          <a:xfrm>
            <a:off x="6210334" y="921437"/>
            <a:ext cx="10967677" cy="46563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10"/>
          <p:cNvSpPr txBox="1">
            <a:spLocks noChangeArrowheads="1"/>
          </p:cNvSpPr>
          <p:nvPr/>
        </p:nvSpPr>
        <p:spPr bwMode="auto">
          <a:xfrm>
            <a:off x="6532655" y="1830707"/>
            <a:ext cx="1899160" cy="3170099"/>
          </a:xfrm>
          <a:prstGeom prst="rect">
            <a:avLst/>
          </a:prstGeom>
          <a:solidFill>
            <a:schemeClr val="bg1"/>
          </a:solidFill>
          <a:ln w="9525">
            <a:noFill/>
            <a:miter lim="800000"/>
            <a:headEnd/>
            <a:tailEnd/>
          </a:ln>
        </p:spPr>
        <p:txBody>
          <a:bodyPr wrap="square">
            <a:spAutoFit/>
          </a:bodyPr>
          <a:lstStyle/>
          <a:p>
            <a:pPr eaLnBrk="0" hangingPunct="0"/>
            <a:r>
              <a:rPr lang="en-US" sz="1400" dirty="0"/>
              <a:t>(1/2) Text2Quit. Sorry to hear you smoked! You made a mistake, but you can go back to being a non-smoker</a:t>
            </a:r>
            <a:r>
              <a:rPr lang="en-US" sz="1400" dirty="0" smtClean="0"/>
              <a:t>.</a:t>
            </a:r>
          </a:p>
          <a:p>
            <a:pPr eaLnBrk="0" hangingPunct="0"/>
            <a:r>
              <a:rPr lang="en-US" sz="1400" dirty="0">
                <a:solidFill>
                  <a:srgbClr val="000000"/>
                </a:solidFill>
              </a:rPr>
              <a:t>(2/2) Is this a SLIP where you can go back to not smoking? Or RELAPSE where you are now smoking again? Reply SLIP or RELAPSE. </a:t>
            </a:r>
          </a:p>
          <a:p>
            <a:pPr eaLnBrk="0" hangingPunct="0"/>
            <a:r>
              <a:rPr lang="en-US" dirty="0" smtClean="0"/>
              <a:t>  </a:t>
            </a:r>
            <a:endParaRPr lang="en-US" dirty="0"/>
          </a:p>
        </p:txBody>
      </p:sp>
    </p:spTree>
    <p:extLst>
      <p:ext uri="{BB962C8B-B14F-4D97-AF65-F5344CB8AC3E}">
        <p14:creationId xmlns:p14="http://schemas.microsoft.com/office/powerpoint/2010/main" val="1915775691"/>
      </p:ext>
    </p:extLst>
  </p:cSld>
  <p:clrMapOvr>
    <a:masterClrMapping/>
  </p:clrMapOvr>
  <mc:AlternateContent xmlns:mc="http://schemas.openxmlformats.org/markup-compatibility/2006" xmlns:p14="http://schemas.microsoft.com/office/powerpoint/2010/main">
    <mc:Choice Requires="p14">
      <p:transition spd="slow" p14:dur="2000" advTm="28078"/>
    </mc:Choice>
    <mc:Fallback xmlns="">
      <p:transition spd="slow" advTm="2807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333" y="-1109134"/>
            <a:ext cx="7977835" cy="6539523"/>
          </a:xfrm>
          <a:prstGeom prst="rect">
            <a:avLst/>
          </a:prstGeom>
        </p:spPr>
      </p:pic>
    </p:spTree>
    <p:extLst>
      <p:ext uri="{BB962C8B-B14F-4D97-AF65-F5344CB8AC3E}">
        <p14:creationId xmlns:p14="http://schemas.microsoft.com/office/powerpoint/2010/main" val="662614088"/>
      </p:ext>
    </p:extLst>
  </p:cSld>
  <p:clrMapOvr>
    <a:masterClrMapping/>
  </p:clrMapOvr>
  <mc:AlternateContent xmlns:mc="http://schemas.openxmlformats.org/markup-compatibility/2006" xmlns:p14="http://schemas.microsoft.com/office/powerpoint/2010/main">
    <mc:Choice Requires="p14">
      <p:transition spd="slow" p14:dur="2000" advTm="24590"/>
    </mc:Choice>
    <mc:Fallback xmlns="">
      <p:transition spd="slow" advTm="2459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85800"/>
            <a:ext cx="8458200" cy="5181600"/>
          </a:xfrm>
        </p:spPr>
        <p:txBody>
          <a:bodyPr>
            <a:normAutofit fontScale="92500"/>
          </a:bodyPr>
          <a:lstStyle/>
          <a:p>
            <a:r>
              <a:rPr lang="en-US" dirty="0" smtClean="0">
                <a:effectLst/>
              </a:rPr>
              <a:t>Participants recruited </a:t>
            </a:r>
            <a:r>
              <a:rPr lang="en-US" dirty="0">
                <a:effectLst/>
              </a:rPr>
              <a:t>on the Internet </a:t>
            </a:r>
            <a:r>
              <a:rPr lang="en-US" dirty="0" smtClean="0">
                <a:effectLst/>
              </a:rPr>
              <a:t>with </a:t>
            </a:r>
            <a:r>
              <a:rPr lang="en-US" dirty="0"/>
              <a:t>G</a:t>
            </a:r>
            <a:r>
              <a:rPr lang="en-US" dirty="0" smtClean="0">
                <a:effectLst/>
              </a:rPr>
              <a:t>oogle ad words</a:t>
            </a:r>
          </a:p>
          <a:p>
            <a:r>
              <a:rPr lang="en-US" dirty="0">
                <a:effectLst/>
              </a:rPr>
              <a:t>R</a:t>
            </a:r>
            <a:r>
              <a:rPr lang="en-US" dirty="0" smtClean="0">
                <a:effectLst/>
              </a:rPr>
              <a:t>andomized </a:t>
            </a:r>
            <a:r>
              <a:rPr lang="en-US" dirty="0">
                <a:effectLst/>
              </a:rPr>
              <a:t>to receive Text2Quit or a self-help </a:t>
            </a:r>
            <a:r>
              <a:rPr lang="en-US" dirty="0" smtClean="0">
                <a:effectLst/>
              </a:rPr>
              <a:t>material (</a:t>
            </a:r>
            <a:r>
              <a:rPr lang="en-US" dirty="0" err="1" smtClean="0">
                <a:effectLst/>
              </a:rPr>
              <a:t>Smokefree.gov</a:t>
            </a:r>
            <a:r>
              <a:rPr lang="en-US" dirty="0" smtClean="0">
                <a:effectLst/>
              </a:rPr>
              <a:t>; </a:t>
            </a:r>
            <a:r>
              <a:rPr lang="en-US" i="1" dirty="0" smtClean="0">
                <a:effectLst/>
              </a:rPr>
              <a:t>Clearing the Air</a:t>
            </a:r>
            <a:r>
              <a:rPr lang="en-US" dirty="0" smtClean="0">
                <a:effectLst/>
              </a:rPr>
              <a:t>). </a:t>
            </a:r>
          </a:p>
          <a:p>
            <a:r>
              <a:rPr lang="en-US" dirty="0">
                <a:effectLst/>
              </a:rPr>
              <a:t>S</a:t>
            </a:r>
            <a:r>
              <a:rPr lang="en-US" dirty="0" smtClean="0">
                <a:effectLst/>
              </a:rPr>
              <a:t>urveyed </a:t>
            </a:r>
            <a:r>
              <a:rPr lang="en-US" dirty="0">
                <a:effectLst/>
              </a:rPr>
              <a:t>at </a:t>
            </a:r>
            <a:r>
              <a:rPr lang="en-US" dirty="0" smtClean="0">
                <a:effectLst/>
              </a:rPr>
              <a:t>baseline, 1</a:t>
            </a:r>
            <a:r>
              <a:rPr lang="en-US" dirty="0">
                <a:effectLst/>
              </a:rPr>
              <a:t>, 3, and 6 months post-enrollment to assess smoking status. </a:t>
            </a:r>
            <a:endParaRPr lang="en-US" dirty="0" smtClean="0">
              <a:effectLst/>
            </a:endParaRPr>
          </a:p>
          <a:p>
            <a:pPr lvl="1"/>
            <a:r>
              <a:rPr lang="en-US" dirty="0" smtClean="0">
                <a:effectLst/>
              </a:rPr>
              <a:t>Saliva collected from self-reported quitters at 6 months</a:t>
            </a:r>
          </a:p>
          <a:p>
            <a:r>
              <a:rPr lang="en-US" dirty="0" smtClean="0"/>
              <a:t>T</a:t>
            </a:r>
            <a:r>
              <a:rPr lang="en-US" dirty="0" smtClean="0">
                <a:effectLst/>
              </a:rPr>
              <a:t>hose </a:t>
            </a:r>
            <a:r>
              <a:rPr lang="en-US" dirty="0">
                <a:effectLst/>
              </a:rPr>
              <a:t>lost to follow up were categorized as smokers. </a:t>
            </a:r>
          </a:p>
          <a:p>
            <a:endParaRPr lang="en-US" dirty="0"/>
          </a:p>
        </p:txBody>
      </p:sp>
      <p:sp>
        <p:nvSpPr>
          <p:cNvPr id="3" name="TextBox 2"/>
          <p:cNvSpPr txBox="1"/>
          <p:nvPr/>
        </p:nvSpPr>
        <p:spPr>
          <a:xfrm>
            <a:off x="475913" y="101024"/>
            <a:ext cx="6705600" cy="584776"/>
          </a:xfrm>
          <a:prstGeom prst="rect">
            <a:avLst/>
          </a:prstGeom>
          <a:noFill/>
        </p:spPr>
        <p:txBody>
          <a:bodyPr wrap="square" rtlCol="0">
            <a:spAutoFit/>
          </a:bodyPr>
          <a:lstStyle/>
          <a:p>
            <a:r>
              <a:rPr lang="en-US" sz="3200" dirty="0" smtClean="0"/>
              <a:t>Randomized </a:t>
            </a:r>
            <a:r>
              <a:rPr lang="en-US" sz="3200" dirty="0"/>
              <a:t>Trial of Text2Quit</a:t>
            </a:r>
          </a:p>
        </p:txBody>
      </p:sp>
      <p:sp>
        <p:nvSpPr>
          <p:cNvPr id="6" name="TextBox 5"/>
          <p:cNvSpPr txBox="1"/>
          <p:nvPr/>
        </p:nvSpPr>
        <p:spPr>
          <a:xfrm>
            <a:off x="1368867" y="5560142"/>
            <a:ext cx="6740014" cy="923330"/>
          </a:xfrm>
          <a:prstGeom prst="rect">
            <a:avLst/>
          </a:prstGeom>
          <a:solidFill>
            <a:schemeClr val="bg1"/>
          </a:solidFill>
        </p:spPr>
        <p:txBody>
          <a:bodyPr wrap="square" rtlCol="0">
            <a:spAutoFit/>
          </a:bodyPr>
          <a:lstStyle/>
          <a:p>
            <a:r>
              <a:rPr lang="en-US" b="1" dirty="0" err="1"/>
              <a:t>Abroms</a:t>
            </a:r>
            <a:r>
              <a:rPr lang="en-US" b="1" dirty="0"/>
              <a:t> LC</a:t>
            </a:r>
            <a:r>
              <a:rPr lang="en-US" dirty="0"/>
              <a:t>, </a:t>
            </a:r>
            <a:r>
              <a:rPr lang="en-US" dirty="0" err="1"/>
              <a:t>Boal</a:t>
            </a:r>
            <a:r>
              <a:rPr lang="en-US" dirty="0"/>
              <a:t> AL, </a:t>
            </a:r>
            <a:r>
              <a:rPr lang="en-US" dirty="0" err="1"/>
              <a:t>Simmens</a:t>
            </a:r>
            <a:r>
              <a:rPr lang="en-US" dirty="0"/>
              <a:t> SJ, Mendel JA, Windsor RA. A randomized trial of Text2Quit: a text messaging program for smoking cessation. </a:t>
            </a:r>
            <a:r>
              <a:rPr lang="en-US" i="1" dirty="0"/>
              <a:t>Am J </a:t>
            </a:r>
            <a:r>
              <a:rPr lang="en-US" i="1" dirty="0" err="1"/>
              <a:t>Prev</a:t>
            </a:r>
            <a:r>
              <a:rPr lang="en-US" i="1" dirty="0"/>
              <a:t> Med</a:t>
            </a:r>
            <a:r>
              <a:rPr lang="en-US" dirty="0"/>
              <a:t>. 2014 Sep;47(3):242-50. </a:t>
            </a:r>
          </a:p>
        </p:txBody>
      </p:sp>
    </p:spTree>
    <p:extLst>
      <p:ext uri="{BB962C8B-B14F-4D97-AF65-F5344CB8AC3E}">
        <p14:creationId xmlns:p14="http://schemas.microsoft.com/office/powerpoint/2010/main" val="254384817"/>
      </p:ext>
    </p:extLst>
  </p:cSld>
  <p:clrMapOvr>
    <a:masterClrMapping/>
  </p:clrMapOvr>
  <mc:AlternateContent xmlns:mc="http://schemas.openxmlformats.org/markup-compatibility/2006" xmlns:p14="http://schemas.microsoft.com/office/powerpoint/2010/main">
    <mc:Choice Requires="p14">
      <p:transition spd="slow" p14:dur="2000" advTm="27718"/>
    </mc:Choice>
    <mc:Fallback xmlns="">
      <p:transition spd="slow" advTm="2771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5943600" cy="646331"/>
          </a:xfrm>
          <a:prstGeom prst="rect">
            <a:avLst/>
          </a:prstGeom>
          <a:noFill/>
        </p:spPr>
        <p:txBody>
          <a:bodyPr wrap="square" rtlCol="0">
            <a:spAutoFit/>
          </a:bodyPr>
          <a:lstStyle/>
          <a:p>
            <a:r>
              <a:rPr lang="en-US" sz="3600" dirty="0" smtClean="0"/>
              <a:t>Be Free Study (N=503)</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923111660"/>
              </p:ext>
            </p:extLst>
          </p:nvPr>
        </p:nvGraphicFramePr>
        <p:xfrm>
          <a:off x="852503" y="1002037"/>
          <a:ext cx="7928117" cy="435387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rot="16200000">
            <a:off x="-1028698" y="3371851"/>
            <a:ext cx="3124198" cy="45720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600" dirty="0" smtClean="0">
                <a:solidFill>
                  <a:schemeClr val="tx1"/>
                </a:solidFill>
              </a:rPr>
              <a:t> No Smoking </a:t>
            </a:r>
            <a:r>
              <a:rPr lang="en-US" sz="1600" dirty="0">
                <a:solidFill>
                  <a:schemeClr val="tx1"/>
                </a:solidFill>
              </a:rPr>
              <a:t>in the Past 7 days</a:t>
            </a:r>
          </a:p>
        </p:txBody>
      </p:sp>
      <p:sp>
        <p:nvSpPr>
          <p:cNvPr id="3" name="TextBox 2"/>
          <p:cNvSpPr txBox="1"/>
          <p:nvPr/>
        </p:nvSpPr>
        <p:spPr>
          <a:xfrm>
            <a:off x="1676400" y="1371369"/>
            <a:ext cx="990600" cy="369332"/>
          </a:xfrm>
          <a:prstGeom prst="rect">
            <a:avLst/>
          </a:prstGeom>
          <a:noFill/>
        </p:spPr>
        <p:txBody>
          <a:bodyPr wrap="square" rtlCol="0">
            <a:spAutoFit/>
          </a:bodyPr>
          <a:lstStyle/>
          <a:p>
            <a:r>
              <a:rPr lang="en-US" dirty="0" smtClean="0"/>
              <a:t>30.5%</a:t>
            </a:r>
            <a:endParaRPr lang="en-US" dirty="0"/>
          </a:p>
        </p:txBody>
      </p:sp>
      <p:sp>
        <p:nvSpPr>
          <p:cNvPr id="7" name="TextBox 6"/>
          <p:cNvSpPr txBox="1"/>
          <p:nvPr/>
        </p:nvSpPr>
        <p:spPr>
          <a:xfrm>
            <a:off x="1830139" y="3472934"/>
            <a:ext cx="990600" cy="369332"/>
          </a:xfrm>
          <a:prstGeom prst="rect">
            <a:avLst/>
          </a:prstGeom>
          <a:noFill/>
        </p:spPr>
        <p:txBody>
          <a:bodyPr wrap="square" rtlCol="0">
            <a:spAutoFit/>
          </a:bodyPr>
          <a:lstStyle/>
          <a:p>
            <a:r>
              <a:rPr lang="en-US" dirty="0" smtClean="0"/>
              <a:t>14.5%</a:t>
            </a:r>
            <a:endParaRPr lang="en-US" dirty="0"/>
          </a:p>
        </p:txBody>
      </p:sp>
      <p:sp>
        <p:nvSpPr>
          <p:cNvPr id="9" name="TextBox 8"/>
          <p:cNvSpPr txBox="1"/>
          <p:nvPr/>
        </p:nvSpPr>
        <p:spPr>
          <a:xfrm>
            <a:off x="3619500" y="1002037"/>
            <a:ext cx="990600" cy="369332"/>
          </a:xfrm>
          <a:prstGeom prst="rect">
            <a:avLst/>
          </a:prstGeom>
          <a:noFill/>
        </p:spPr>
        <p:txBody>
          <a:bodyPr wrap="square" rtlCol="0">
            <a:spAutoFit/>
          </a:bodyPr>
          <a:lstStyle/>
          <a:p>
            <a:r>
              <a:rPr lang="en-US" dirty="0" smtClean="0"/>
              <a:t>33.2%</a:t>
            </a:r>
            <a:endParaRPr lang="en-US" dirty="0"/>
          </a:p>
        </p:txBody>
      </p:sp>
      <p:sp>
        <p:nvSpPr>
          <p:cNvPr id="10" name="TextBox 9"/>
          <p:cNvSpPr txBox="1"/>
          <p:nvPr/>
        </p:nvSpPr>
        <p:spPr>
          <a:xfrm>
            <a:off x="3709574" y="3103602"/>
            <a:ext cx="990600" cy="369332"/>
          </a:xfrm>
          <a:prstGeom prst="rect">
            <a:avLst/>
          </a:prstGeom>
          <a:noFill/>
        </p:spPr>
        <p:txBody>
          <a:bodyPr wrap="square" rtlCol="0">
            <a:spAutoFit/>
          </a:bodyPr>
          <a:lstStyle/>
          <a:p>
            <a:r>
              <a:rPr lang="en-US" dirty="0" smtClean="0"/>
              <a:t>19.9%</a:t>
            </a:r>
            <a:endParaRPr lang="en-US" dirty="0"/>
          </a:p>
        </p:txBody>
      </p:sp>
      <p:sp>
        <p:nvSpPr>
          <p:cNvPr id="11" name="TextBox 10"/>
          <p:cNvSpPr txBox="1"/>
          <p:nvPr/>
        </p:nvSpPr>
        <p:spPr>
          <a:xfrm>
            <a:off x="5334000" y="1186703"/>
            <a:ext cx="990600" cy="369332"/>
          </a:xfrm>
          <a:prstGeom prst="rect">
            <a:avLst/>
          </a:prstGeom>
          <a:noFill/>
        </p:spPr>
        <p:txBody>
          <a:bodyPr wrap="square" rtlCol="0">
            <a:spAutoFit/>
          </a:bodyPr>
          <a:lstStyle/>
          <a:p>
            <a:r>
              <a:rPr lang="en-US" dirty="0" smtClean="0"/>
              <a:t>31.7%</a:t>
            </a:r>
            <a:endParaRPr lang="en-US" dirty="0"/>
          </a:p>
        </p:txBody>
      </p:sp>
      <p:sp>
        <p:nvSpPr>
          <p:cNvPr id="12" name="TextBox 11"/>
          <p:cNvSpPr txBox="1"/>
          <p:nvPr/>
        </p:nvSpPr>
        <p:spPr>
          <a:xfrm>
            <a:off x="5105400" y="2743200"/>
            <a:ext cx="990600" cy="369332"/>
          </a:xfrm>
          <a:prstGeom prst="rect">
            <a:avLst/>
          </a:prstGeom>
          <a:noFill/>
        </p:spPr>
        <p:txBody>
          <a:bodyPr wrap="square" rtlCol="0">
            <a:spAutoFit/>
          </a:bodyPr>
          <a:lstStyle/>
          <a:p>
            <a:r>
              <a:rPr lang="en-US" dirty="0" smtClean="0"/>
              <a:t>20.7%</a:t>
            </a:r>
            <a:endParaRPr lang="en-US" dirty="0"/>
          </a:p>
        </p:txBody>
      </p:sp>
      <p:sp>
        <p:nvSpPr>
          <p:cNvPr id="14" name="TextBox 13"/>
          <p:cNvSpPr txBox="1"/>
          <p:nvPr/>
        </p:nvSpPr>
        <p:spPr>
          <a:xfrm>
            <a:off x="2860068" y="6052749"/>
            <a:ext cx="3736533" cy="338554"/>
          </a:xfrm>
          <a:prstGeom prst="rect">
            <a:avLst/>
          </a:prstGeom>
          <a:solidFill>
            <a:schemeClr val="bg1"/>
          </a:solidFill>
        </p:spPr>
        <p:txBody>
          <a:bodyPr wrap="square" rtlCol="0">
            <a:spAutoFit/>
          </a:bodyPr>
          <a:lstStyle/>
          <a:p>
            <a:r>
              <a:rPr lang="en-US" sz="1600" b="1" dirty="0" err="1"/>
              <a:t>Abroms</a:t>
            </a:r>
            <a:r>
              <a:rPr lang="en-US" sz="1600" b="1" dirty="0"/>
              <a:t> </a:t>
            </a:r>
            <a:r>
              <a:rPr lang="en-US" sz="1600" b="1" dirty="0" smtClean="0"/>
              <a:t>LC et al</a:t>
            </a:r>
            <a:r>
              <a:rPr lang="en-US" sz="1600" dirty="0" smtClean="0"/>
              <a:t>, </a:t>
            </a:r>
            <a:r>
              <a:rPr lang="en-US" sz="1600" i="1" dirty="0" smtClean="0"/>
              <a:t>Am </a:t>
            </a:r>
            <a:r>
              <a:rPr lang="en-US" sz="1600" i="1" dirty="0"/>
              <a:t>J </a:t>
            </a:r>
            <a:r>
              <a:rPr lang="en-US" sz="1600" i="1" dirty="0" err="1"/>
              <a:t>Prev</a:t>
            </a:r>
            <a:r>
              <a:rPr lang="en-US" sz="1600" i="1" dirty="0"/>
              <a:t> Med</a:t>
            </a:r>
            <a:r>
              <a:rPr lang="en-US" sz="1600" dirty="0"/>
              <a:t>. </a:t>
            </a:r>
            <a:r>
              <a:rPr lang="en-US" sz="1600" dirty="0" smtClean="0"/>
              <a:t>2014</a:t>
            </a:r>
            <a:endParaRPr lang="en-US" sz="1600" dirty="0"/>
          </a:p>
        </p:txBody>
      </p:sp>
    </p:spTree>
    <p:extLst>
      <p:ext uri="{BB962C8B-B14F-4D97-AF65-F5344CB8AC3E}">
        <p14:creationId xmlns:p14="http://schemas.microsoft.com/office/powerpoint/2010/main" val="3642579799"/>
      </p:ext>
    </p:extLst>
  </p:cSld>
  <p:clrMapOvr>
    <a:masterClrMapping/>
  </p:clrMapOvr>
  <mc:AlternateContent xmlns:mc="http://schemas.openxmlformats.org/markup-compatibility/2006" xmlns:p14="http://schemas.microsoft.com/office/powerpoint/2010/main">
    <mc:Choice Requires="p14">
      <p:transition spd="slow" p14:dur="2000" advTm="12586"/>
    </mc:Choice>
    <mc:Fallback xmlns="">
      <p:transition spd="slow" advTm="1258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4085640933"/>
              </p:ext>
            </p:extLst>
          </p:nvPr>
        </p:nvGraphicFramePr>
        <p:xfrm>
          <a:off x="466724" y="1190308"/>
          <a:ext cx="8210552" cy="4282440"/>
        </p:xfrm>
        <a:graphic>
          <a:graphicData uri="http://schemas.openxmlformats.org/drawingml/2006/table">
            <a:tbl>
              <a:tblPr firstRow="1" firstCol="1" bandRow="1">
                <a:tableStyleId>{5C22544A-7EE6-4342-B048-85BDC9FD1C3A}</a:tableStyleId>
              </a:tblPr>
              <a:tblGrid>
                <a:gridCol w="1475815"/>
                <a:gridCol w="1475815"/>
                <a:gridCol w="1475815"/>
                <a:gridCol w="1088291"/>
                <a:gridCol w="1347408"/>
                <a:gridCol w="1347408"/>
              </a:tblGrid>
              <a:tr h="0">
                <a:tc>
                  <a:txBody>
                    <a:bodyPr/>
                    <a:lstStyle/>
                    <a:p>
                      <a:pPr marL="0" marR="0" algn="ctr">
                        <a:spcBef>
                          <a:spcPts val="0"/>
                        </a:spcBef>
                        <a:spcAft>
                          <a:spcPts val="0"/>
                        </a:spcAft>
                      </a:pPr>
                      <a:r>
                        <a:rPr lang="en-US" sz="1200" dirty="0">
                          <a:effectLst/>
                        </a:rPr>
                        <a:t> </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Follow-up Survey</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Measure</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dirty="0">
                          <a:effectLst/>
                        </a:rPr>
                        <a:t>Intervention </a:t>
                      </a:r>
                      <a:r>
                        <a:rPr lang="en-US" sz="1100" dirty="0"/>
                        <a:t>(SE) </a:t>
                      </a:r>
                    </a:p>
                    <a:p>
                      <a:pPr marL="0" marR="0" algn="ctr">
                        <a:spcBef>
                          <a:spcPts val="0"/>
                        </a:spcBef>
                        <a:spcAft>
                          <a:spcPts val="0"/>
                        </a:spcAft>
                      </a:pPr>
                      <a:r>
                        <a:rPr lang="en-US" sz="1100" dirty="0"/>
                        <a:t>(n = 262</a:t>
                      </a:r>
                      <a:r>
                        <a:rPr lang="en-US" dirty="0"/>
                        <a:t>)</a:t>
                      </a:r>
                    </a:p>
                  </a:txBody>
                  <a:tcPr marL="68580" marR="68580" marT="0" marB="0" anchor="ctr"/>
                </a:tc>
                <a:tc>
                  <a:txBody>
                    <a:bodyPr/>
                    <a:lstStyle/>
                    <a:p>
                      <a:pPr marL="0" marR="0" algn="ctr">
                        <a:spcBef>
                          <a:spcPts val="0"/>
                        </a:spcBef>
                        <a:spcAft>
                          <a:spcPts val="0"/>
                        </a:spcAft>
                      </a:pPr>
                      <a:r>
                        <a:rPr lang="en-US" sz="1200" dirty="0">
                          <a:effectLst/>
                        </a:rPr>
                        <a:t>Control</a:t>
                      </a:r>
                    </a:p>
                    <a:p>
                      <a:pPr marL="0" marR="0" algn="ctr">
                        <a:spcBef>
                          <a:spcPts val="0"/>
                        </a:spcBef>
                        <a:spcAft>
                          <a:spcPts val="0"/>
                        </a:spcAft>
                      </a:pPr>
                      <a:r>
                        <a:rPr lang="en-US" sz="1200" dirty="0"/>
                        <a:t>(SE)</a:t>
                      </a:r>
                    </a:p>
                    <a:p>
                      <a:pPr marL="0" marR="0" algn="ctr">
                        <a:spcBef>
                          <a:spcPts val="0"/>
                        </a:spcBef>
                        <a:spcAft>
                          <a:spcPts val="0"/>
                        </a:spcAft>
                      </a:pPr>
                      <a:r>
                        <a:rPr lang="en-US" sz="1200" dirty="0"/>
                        <a:t>(n = 241)</a:t>
                      </a:r>
                    </a:p>
                  </a:txBody>
                  <a:tcPr marL="68580" marR="68580" marT="0" marB="0" anchor="ctr"/>
                </a:tc>
                <a:tc>
                  <a:txBody>
                    <a:bodyPr/>
                    <a:lstStyle/>
                    <a:p>
                      <a:pPr marL="0" marR="0" algn="ctr">
                        <a:spcBef>
                          <a:spcPts val="0"/>
                        </a:spcBef>
                        <a:spcAft>
                          <a:spcPts val="0"/>
                        </a:spcAft>
                      </a:pPr>
                      <a:r>
                        <a:rPr lang="en-US" sz="1200">
                          <a:effectLst/>
                        </a:rPr>
                        <a:t>Relative risk</a:t>
                      </a:r>
                    </a:p>
                    <a:p>
                      <a:pPr marL="0" marR="0" algn="ctr">
                        <a:spcBef>
                          <a:spcPts val="0"/>
                        </a:spcBef>
                        <a:spcAft>
                          <a:spcPts val="0"/>
                        </a:spcAft>
                      </a:pPr>
                      <a:r>
                        <a:rPr lang="en-US" sz="1200">
                          <a:effectLst/>
                        </a:rPr>
                        <a:t>(95% CI)</a:t>
                      </a:r>
                      <a:endParaRPr lang="en-US" sz="1200">
                        <a:effectLst/>
                        <a:latin typeface="Times New Roman"/>
                        <a:ea typeface="Times New Roman"/>
                      </a:endParaRPr>
                    </a:p>
                  </a:txBody>
                  <a:tcPr marL="68580" marR="68580" marT="0" marB="0" anchor="ctr"/>
                </a:tc>
              </a:tr>
              <a:tr h="0">
                <a:tc rowSpan="2">
                  <a:txBody>
                    <a:bodyPr/>
                    <a:lstStyle/>
                    <a:p>
                      <a:pPr marL="0" marR="0" algn="ctr">
                        <a:spcBef>
                          <a:spcPts val="0"/>
                        </a:spcBef>
                        <a:spcAft>
                          <a:spcPts val="0"/>
                        </a:spcAft>
                      </a:pPr>
                      <a:r>
                        <a:rPr lang="en-US" sz="1200">
                          <a:effectLst/>
                        </a:rPr>
                        <a:t>Primary outcome</a:t>
                      </a:r>
                    </a:p>
                    <a:p>
                      <a:pPr marL="0" marR="0" algn="ctr">
                        <a:spcBef>
                          <a:spcPts val="0"/>
                        </a:spcBef>
                        <a:spcAft>
                          <a:spcPts val="0"/>
                        </a:spcAft>
                      </a:pPr>
                      <a:r>
                        <a:rPr lang="en-US" sz="1200">
                          <a:effectLst/>
                        </a:rPr>
                        <a:t> </a:t>
                      </a:r>
                      <a:endParaRPr lang="en-US" sz="1200">
                        <a:effectLst/>
                        <a:latin typeface="Times New Roman"/>
                        <a:ea typeface="Times New Roman"/>
                      </a:endParaRPr>
                    </a:p>
                  </a:txBody>
                  <a:tcPr marL="68580" marR="68580" marT="0" marB="0" anchor="ctr"/>
                </a:tc>
                <a:tc rowSpan="2">
                  <a:txBody>
                    <a:bodyPr/>
                    <a:lstStyle/>
                    <a:p>
                      <a:pPr marL="0" marR="0" algn="ctr">
                        <a:spcBef>
                          <a:spcPts val="0"/>
                        </a:spcBef>
                        <a:spcAft>
                          <a:spcPts val="0"/>
                        </a:spcAft>
                      </a:pPr>
                      <a:r>
                        <a:rPr lang="en-US" sz="1200">
                          <a:effectLst/>
                        </a:rPr>
                        <a:t> </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Biochemically confirmed RPP abstinence</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11.1%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5.0% (.01)</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2.22 (1.16 – 4.26)*</a:t>
                      </a:r>
                      <a:endParaRPr lang="en-US" sz="1200">
                        <a:effectLst/>
                        <a:latin typeface="Times New Roman"/>
                        <a:ea typeface="Times New Roman"/>
                      </a:endParaRPr>
                    </a:p>
                  </a:txBody>
                  <a:tcPr marL="68580" marR="68580" marT="0" marB="0" anchor="ctr"/>
                </a:tc>
              </a:tr>
              <a:tr h="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a:effectLst/>
                        </a:rPr>
                        <a:t>Self-reported RPP abstinence</a:t>
                      </a:r>
                      <a:r>
                        <a:rPr lang="en-US" sz="1200" baseline="30000">
                          <a:effectLst/>
                        </a:rPr>
                        <a:t>b</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19.9%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10.0%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1.99 (1.27 – 3.13)**</a:t>
                      </a:r>
                      <a:endParaRPr lang="en-US" sz="1200">
                        <a:effectLst/>
                        <a:latin typeface="Times New Roman"/>
                        <a:ea typeface="Times New Roman"/>
                      </a:endParaRPr>
                    </a:p>
                  </a:txBody>
                  <a:tcPr marL="68580" marR="68580" marT="0" marB="0" anchor="ctr"/>
                </a:tc>
              </a:tr>
              <a:tr h="0">
                <a:tc rowSpan="7">
                  <a:txBody>
                    <a:bodyPr/>
                    <a:lstStyle/>
                    <a:p>
                      <a:pPr marL="0" marR="0" algn="ctr">
                        <a:spcBef>
                          <a:spcPts val="0"/>
                        </a:spcBef>
                        <a:spcAft>
                          <a:spcPts val="0"/>
                        </a:spcAft>
                      </a:pPr>
                      <a:r>
                        <a:rPr lang="en-US" sz="1200">
                          <a:effectLst/>
                        </a:rPr>
                        <a:t>Secondary outcomes </a:t>
                      </a:r>
                      <a:endParaRPr lang="en-US" sz="1200">
                        <a:effectLst/>
                        <a:latin typeface="Times New Roman"/>
                        <a:ea typeface="Times New Roman"/>
                      </a:endParaRPr>
                    </a:p>
                  </a:txBody>
                  <a:tcPr marL="68580" marR="68580" marT="0" marB="0" anchor="ctr"/>
                </a:tc>
                <a:tc rowSpan="3">
                  <a:txBody>
                    <a:bodyPr/>
                    <a:lstStyle/>
                    <a:p>
                      <a:pPr marL="0" marR="0" algn="ctr">
                        <a:spcBef>
                          <a:spcPts val="0"/>
                        </a:spcBef>
                        <a:spcAft>
                          <a:spcPts val="0"/>
                        </a:spcAft>
                      </a:pPr>
                      <a:r>
                        <a:rPr lang="en-US" sz="1200" dirty="0">
                          <a:effectLst/>
                        </a:rPr>
                        <a:t>6 Months</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dirty="0">
                          <a:effectLst/>
                        </a:rPr>
                        <a:t>Biochemically confirmed </a:t>
                      </a:r>
                      <a:r>
                        <a:rPr lang="en-US" sz="1200" dirty="0"/>
                        <a:t>abstinence</a:t>
                      </a:r>
                    </a:p>
                  </a:txBody>
                  <a:tcPr marL="68580" marR="68580" marT="0" marB="0" anchor="ctr"/>
                </a:tc>
                <a:tc>
                  <a:txBody>
                    <a:bodyPr/>
                    <a:lstStyle/>
                    <a:p>
                      <a:pPr marL="0" marR="0" algn="ctr">
                        <a:spcBef>
                          <a:spcPts val="0"/>
                        </a:spcBef>
                        <a:spcAft>
                          <a:spcPts val="0"/>
                        </a:spcAft>
                      </a:pPr>
                      <a:r>
                        <a:rPr lang="en-US" sz="1200">
                          <a:effectLst/>
                        </a:rPr>
                        <a:t>15.7%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dirty="0">
                          <a:effectLst/>
                        </a:rPr>
                        <a:t>11.2% (.02)</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1.40 (.89 – 2.20)</a:t>
                      </a:r>
                      <a:endParaRPr lang="en-US" sz="1200">
                        <a:effectLst/>
                        <a:latin typeface="Times New Roman"/>
                        <a:ea typeface="Times New Roman"/>
                      </a:endParaRPr>
                    </a:p>
                  </a:txBody>
                  <a:tcPr marL="68580" marR="68580" marT="0" marB="0" anchor="ctr"/>
                </a:tc>
              </a:tr>
              <a:tr h="35687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a:effectLst/>
                        </a:rPr>
                        <a:t>Not smoked in the past 7 days (%)</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31.7%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20.8%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1.53(1.13 – 2.07)**</a:t>
                      </a:r>
                      <a:endParaRPr lang="en-US" sz="1200">
                        <a:effectLst/>
                        <a:latin typeface="Times New Roman"/>
                        <a:ea typeface="Times New Roman"/>
                      </a:endParaRPr>
                    </a:p>
                  </a:txBody>
                  <a:tcPr marL="68580" marR="68580" marT="0" marB="0" anchor="ctr"/>
                </a:tc>
              </a:tr>
              <a:tr h="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dirty="0">
                          <a:effectLst/>
                        </a:rPr>
                        <a:t>Not smoked in the past 30 days (%)</a:t>
                      </a:r>
                      <a:endParaRPr lang="en-US" sz="12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24.8%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15.8%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1.57 (1.10 – 2.26)*</a:t>
                      </a:r>
                      <a:endParaRPr lang="en-US" sz="1200">
                        <a:effectLst/>
                        <a:latin typeface="Times New Roman"/>
                        <a:ea typeface="Times New Roman"/>
                      </a:endParaRPr>
                    </a:p>
                  </a:txBody>
                  <a:tcPr marL="68580" marR="68580" marT="0" marB="0" anchor="ctr"/>
                </a:tc>
              </a:tr>
              <a:tr h="0">
                <a:tc vMerge="1">
                  <a:txBody>
                    <a:bodyPr/>
                    <a:lstStyle/>
                    <a:p>
                      <a:endParaRPr lang="en-US"/>
                    </a:p>
                  </a:txBody>
                  <a:tcPr/>
                </a:tc>
                <a:tc rowSpan="2">
                  <a:txBody>
                    <a:bodyPr/>
                    <a:lstStyle/>
                    <a:p>
                      <a:pPr marL="0" marR="0" algn="ctr">
                        <a:spcBef>
                          <a:spcPts val="0"/>
                        </a:spcBef>
                        <a:spcAft>
                          <a:spcPts val="0"/>
                        </a:spcAft>
                      </a:pPr>
                      <a:r>
                        <a:rPr lang="en-US" sz="1200">
                          <a:effectLst/>
                        </a:rPr>
                        <a:t>3 Months</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Not smoked in the past 7 days (%)</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33.2%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19.9%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1.67 (1.23 – 2.26)**</a:t>
                      </a:r>
                      <a:endParaRPr lang="en-US" sz="1200">
                        <a:effectLst/>
                        <a:latin typeface="Times New Roman"/>
                        <a:ea typeface="Times New Roman"/>
                      </a:endParaRPr>
                    </a:p>
                  </a:txBody>
                  <a:tcPr marL="68580" marR="68580" marT="0" marB="0" anchor="ctr"/>
                </a:tc>
              </a:tr>
              <a:tr h="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a:effectLst/>
                        </a:rPr>
                        <a:t>Not smoked in the past 30 days (%)</a:t>
                      </a:r>
                      <a:endParaRPr lang="en-US" sz="1200">
                        <a:effectLst/>
                        <a:latin typeface="Times New Roman"/>
                        <a:ea typeface="Times New Roman"/>
                      </a:endParaRPr>
                    </a:p>
                  </a:txBody>
                  <a:tcPr marL="68580" marR="68580" marT="0" marB="0"/>
                </a:tc>
                <a:tc>
                  <a:txBody>
                    <a:bodyPr/>
                    <a:lstStyle/>
                    <a:p>
                      <a:pPr marL="0" marR="0" algn="ctr">
                        <a:spcBef>
                          <a:spcPts val="0"/>
                        </a:spcBef>
                        <a:spcAft>
                          <a:spcPts val="0"/>
                        </a:spcAft>
                      </a:pPr>
                      <a:r>
                        <a:rPr lang="en-US" sz="1200">
                          <a:effectLst/>
                        </a:rPr>
                        <a:t>27.5%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16.2%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1.70 (1.20 – 2.41)**</a:t>
                      </a:r>
                      <a:endParaRPr lang="en-US" sz="1200">
                        <a:effectLst/>
                        <a:latin typeface="Times New Roman"/>
                        <a:ea typeface="Times New Roman"/>
                      </a:endParaRPr>
                    </a:p>
                  </a:txBody>
                  <a:tcPr marL="68580" marR="68580" marT="0" marB="0" anchor="ctr"/>
                </a:tc>
              </a:tr>
              <a:tr h="356870">
                <a:tc vMerge="1">
                  <a:txBody>
                    <a:bodyPr/>
                    <a:lstStyle/>
                    <a:p>
                      <a:endParaRPr lang="en-US"/>
                    </a:p>
                  </a:txBody>
                  <a:tcPr/>
                </a:tc>
                <a:tc rowSpan="2">
                  <a:txBody>
                    <a:bodyPr/>
                    <a:lstStyle/>
                    <a:p>
                      <a:pPr marL="0" marR="0" algn="ctr">
                        <a:spcBef>
                          <a:spcPts val="0"/>
                        </a:spcBef>
                        <a:spcAft>
                          <a:spcPts val="0"/>
                        </a:spcAft>
                      </a:pPr>
                      <a:r>
                        <a:rPr lang="en-US" sz="1200">
                          <a:effectLst/>
                        </a:rPr>
                        <a:t>1 Month</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Not smoked in the past 7 days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200">
                          <a:effectLst/>
                        </a:rPr>
                        <a:t>   30.5% (.03)</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14.5%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2.10 (1.47 – 3.00)***</a:t>
                      </a:r>
                      <a:endParaRPr lang="en-US" sz="1200">
                        <a:effectLst/>
                        <a:latin typeface="Times New Roman"/>
                        <a:ea typeface="Times New Roman"/>
                      </a:endParaRPr>
                    </a:p>
                  </a:txBody>
                  <a:tcPr marL="68580" marR="68580" marT="0" marB="0" anchor="ctr"/>
                </a:tc>
              </a:tr>
              <a:tr h="35687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a:effectLst/>
                        </a:rPr>
                        <a:t>Not smoked in the past 30 days (%)</a:t>
                      </a:r>
                      <a:endParaRPr lang="en-US" sz="1200">
                        <a:effectLst/>
                        <a:latin typeface="Times New Roman"/>
                        <a:ea typeface="Times New Roman"/>
                      </a:endParaRPr>
                    </a:p>
                  </a:txBody>
                  <a:tcPr marL="68580" marR="68580" marT="0" marB="0"/>
                </a:tc>
                <a:tc>
                  <a:txBody>
                    <a:bodyPr/>
                    <a:lstStyle/>
                    <a:p>
                      <a:pPr marL="0" marR="0">
                        <a:spcBef>
                          <a:spcPts val="0"/>
                        </a:spcBef>
                        <a:spcAft>
                          <a:spcPts val="0"/>
                        </a:spcAft>
                      </a:pPr>
                      <a:r>
                        <a:rPr lang="en-US" sz="1200">
                          <a:effectLst/>
                        </a:rPr>
                        <a:t> 11.8%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a:effectLst/>
                        </a:rPr>
                        <a:t>7.5% (.02)</a:t>
                      </a:r>
                      <a:endParaRPr lang="en-US" sz="120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200" dirty="0">
                          <a:effectLst/>
                        </a:rPr>
                        <a:t>1.58 (.91 -2.76)</a:t>
                      </a:r>
                      <a:endParaRPr lang="en-US" sz="1200" dirty="0">
                        <a:effectLst/>
                        <a:latin typeface="Times New Roman"/>
                        <a:ea typeface="Times New Roman"/>
                      </a:endParaRPr>
                    </a:p>
                  </a:txBody>
                  <a:tcPr marL="68580" marR="68580" marT="0" marB="0" anchor="ctr"/>
                </a:tc>
              </a:tr>
            </a:tbl>
          </a:graphicData>
        </a:graphic>
      </p:graphicFrame>
      <p:sp>
        <p:nvSpPr>
          <p:cNvPr id="4" name="Rectangle 1"/>
          <p:cNvSpPr>
            <a:spLocks noChangeArrowheads="1"/>
          </p:cNvSpPr>
          <p:nvPr/>
        </p:nvSpPr>
        <p:spPr bwMode="auto">
          <a:xfrm>
            <a:off x="466725" y="1190625"/>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Table 2. Relative risk for smoking </a:t>
            </a:r>
            <a:r>
              <a:rPr kumimoji="0" lang="en-US" altLang="en-US"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outcomes</a:t>
            </a:r>
            <a:r>
              <a:rPr kumimoji="0" lang="en-US" altLang="en-US" sz="1200" b="0" i="0"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a</a:t>
            </a:r>
            <a:r>
              <a:rPr kumimoji="0" lang="en-US" altLang="en-US" sz="1200" b="0"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 503)</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3352800" y="1828800"/>
            <a:ext cx="5334000" cy="9144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60068" y="6052749"/>
            <a:ext cx="3736533" cy="338554"/>
          </a:xfrm>
          <a:prstGeom prst="rect">
            <a:avLst/>
          </a:prstGeom>
          <a:solidFill>
            <a:schemeClr val="bg1"/>
          </a:solidFill>
        </p:spPr>
        <p:txBody>
          <a:bodyPr wrap="square" rtlCol="0">
            <a:spAutoFit/>
          </a:bodyPr>
          <a:lstStyle/>
          <a:p>
            <a:r>
              <a:rPr lang="en-US" sz="1600" b="1" dirty="0" err="1"/>
              <a:t>Abroms</a:t>
            </a:r>
            <a:r>
              <a:rPr lang="en-US" sz="1600" b="1" dirty="0"/>
              <a:t> </a:t>
            </a:r>
            <a:r>
              <a:rPr lang="en-US" sz="1600" b="1" dirty="0" smtClean="0"/>
              <a:t>LC et al</a:t>
            </a:r>
            <a:r>
              <a:rPr lang="en-US" sz="1600" dirty="0" smtClean="0"/>
              <a:t>, </a:t>
            </a:r>
            <a:r>
              <a:rPr lang="en-US" sz="1600" i="1" dirty="0" smtClean="0"/>
              <a:t>Am </a:t>
            </a:r>
            <a:r>
              <a:rPr lang="en-US" sz="1600" i="1" dirty="0"/>
              <a:t>J </a:t>
            </a:r>
            <a:r>
              <a:rPr lang="en-US" sz="1600" i="1" dirty="0" err="1"/>
              <a:t>Prev</a:t>
            </a:r>
            <a:r>
              <a:rPr lang="en-US" sz="1600" i="1" dirty="0"/>
              <a:t> Med</a:t>
            </a:r>
            <a:r>
              <a:rPr lang="en-US" sz="1600" dirty="0"/>
              <a:t>. </a:t>
            </a:r>
            <a:r>
              <a:rPr lang="en-US" sz="1600" dirty="0" smtClean="0"/>
              <a:t>2014</a:t>
            </a:r>
            <a:endParaRPr lang="en-US" sz="1600" dirty="0"/>
          </a:p>
        </p:txBody>
      </p:sp>
    </p:spTree>
    <p:extLst>
      <p:ext uri="{BB962C8B-B14F-4D97-AF65-F5344CB8AC3E}">
        <p14:creationId xmlns:p14="http://schemas.microsoft.com/office/powerpoint/2010/main" val="3160314537"/>
      </p:ext>
    </p:extLst>
  </p:cSld>
  <p:clrMapOvr>
    <a:masterClrMapping/>
  </p:clrMapOvr>
  <mc:AlternateContent xmlns:mc="http://schemas.openxmlformats.org/markup-compatibility/2006" xmlns:p14="http://schemas.microsoft.com/office/powerpoint/2010/main">
    <mc:Choice Requires="p14">
      <p:transition spd="slow" p14:dur="2000" advTm="22637"/>
    </mc:Choice>
    <mc:Fallback xmlns="">
      <p:transition spd="slow" advTm="2263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125" t="40625" r="10625" b="7031"/>
          <a:stretch/>
        </p:blipFill>
        <p:spPr>
          <a:xfrm>
            <a:off x="-229788" y="176695"/>
            <a:ext cx="10263843" cy="5289826"/>
          </a:xfrm>
          <a:prstGeom prst="rect">
            <a:avLst/>
          </a:prstGeom>
        </p:spPr>
      </p:pic>
      <p:sp>
        <p:nvSpPr>
          <p:cNvPr id="2" name="TextBox 1"/>
          <p:cNvSpPr txBox="1"/>
          <p:nvPr/>
        </p:nvSpPr>
        <p:spPr>
          <a:xfrm>
            <a:off x="228600" y="43190"/>
            <a:ext cx="8763000" cy="523220"/>
          </a:xfrm>
          <a:prstGeom prst="rect">
            <a:avLst/>
          </a:prstGeom>
          <a:noFill/>
        </p:spPr>
        <p:txBody>
          <a:bodyPr wrap="square" rtlCol="0">
            <a:spAutoFit/>
          </a:bodyPr>
          <a:lstStyle/>
          <a:p>
            <a:r>
              <a:rPr lang="en-US" sz="2800" dirty="0" smtClean="0"/>
              <a:t>Cochrane Review</a:t>
            </a:r>
            <a:endParaRPr lang="en-US" sz="2800" dirty="0"/>
          </a:p>
        </p:txBody>
      </p:sp>
      <p:sp>
        <p:nvSpPr>
          <p:cNvPr id="3" name="Rectangle 2"/>
          <p:cNvSpPr/>
          <p:nvPr/>
        </p:nvSpPr>
        <p:spPr>
          <a:xfrm>
            <a:off x="7642088" y="4227445"/>
            <a:ext cx="2540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91200" y="1524000"/>
            <a:ext cx="2209800" cy="369332"/>
          </a:xfrm>
          <a:prstGeom prst="rect">
            <a:avLst/>
          </a:prstGeom>
          <a:noFill/>
        </p:spPr>
        <p:txBody>
          <a:bodyPr wrap="square" rtlCol="0">
            <a:spAutoFit/>
          </a:bodyPr>
          <a:lstStyle/>
          <a:p>
            <a:r>
              <a:rPr lang="en-US" dirty="0" smtClean="0">
                <a:solidFill>
                  <a:schemeClr val="bg1"/>
                </a:solidFill>
              </a:rPr>
              <a:t>N=12</a:t>
            </a:r>
            <a:endParaRPr lang="en-US" dirty="0">
              <a:solidFill>
                <a:schemeClr val="bg1"/>
              </a:solidFill>
            </a:endParaRPr>
          </a:p>
        </p:txBody>
      </p:sp>
      <p:sp>
        <p:nvSpPr>
          <p:cNvPr id="6" name="TextBox 5"/>
          <p:cNvSpPr txBox="1"/>
          <p:nvPr/>
        </p:nvSpPr>
        <p:spPr>
          <a:xfrm>
            <a:off x="2692539" y="5826882"/>
            <a:ext cx="4854518" cy="800219"/>
          </a:xfrm>
          <a:prstGeom prst="rect">
            <a:avLst/>
          </a:prstGeom>
          <a:noFill/>
        </p:spPr>
        <p:txBody>
          <a:bodyPr wrap="square" rtlCol="0">
            <a:spAutoFit/>
          </a:bodyPr>
          <a:lstStyle/>
          <a:p>
            <a:r>
              <a:rPr lang="en-US" sz="1400" dirty="0" smtClean="0">
                <a:solidFill>
                  <a:schemeClr val="bg1"/>
                </a:solidFill>
              </a:rPr>
              <a:t>Whittaker R, et al.. Mobile Phones for Smoking Cessation. </a:t>
            </a:r>
            <a:r>
              <a:rPr lang="en-US" sz="1400" i="1" dirty="0" smtClean="0">
                <a:solidFill>
                  <a:schemeClr val="bg1"/>
                </a:solidFill>
              </a:rPr>
              <a:t>Cochrane Review</a:t>
            </a:r>
            <a:r>
              <a:rPr lang="en-US" sz="1400" dirty="0" smtClean="0">
                <a:solidFill>
                  <a:schemeClr val="bg1"/>
                </a:solidFill>
              </a:rPr>
              <a:t>. 2016</a:t>
            </a:r>
            <a:endParaRPr lang="en-US" sz="1400" dirty="0">
              <a:solidFill>
                <a:schemeClr val="bg1"/>
              </a:solidFill>
            </a:endParaRPr>
          </a:p>
          <a:p>
            <a:endParaRPr lang="en-US" dirty="0"/>
          </a:p>
        </p:txBody>
      </p:sp>
      <p:sp>
        <p:nvSpPr>
          <p:cNvPr id="7" name="Rectangle 6"/>
          <p:cNvSpPr/>
          <p:nvPr/>
        </p:nvSpPr>
        <p:spPr>
          <a:xfrm>
            <a:off x="0" y="2297043"/>
            <a:ext cx="8724348" cy="242957"/>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069310"/>
      </p:ext>
    </p:extLst>
  </p:cSld>
  <p:clrMapOvr>
    <a:masterClrMapping/>
  </p:clrMapOvr>
  <mc:AlternateContent xmlns:mc="http://schemas.openxmlformats.org/markup-compatibility/2006" xmlns:p14="http://schemas.microsoft.com/office/powerpoint/2010/main">
    <mc:Choice Requires="p14">
      <p:transition spd="slow" p14:dur="2000" advTm="46667"/>
    </mc:Choice>
    <mc:Fallback xmlns="">
      <p:transition spd="slow" advTm="4666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Preventive Services</a:t>
            </a:r>
            <a:endParaRPr lang="en-US" dirty="0"/>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5"/>
          <p:cNvPicPr>
            <a:picLocks noChangeAspect="1"/>
          </p:cNvPicPr>
          <p:nvPr/>
        </p:nvPicPr>
        <p:blipFill>
          <a:blip r:embed="rId3"/>
          <a:stretch>
            <a:fillRect/>
          </a:stretch>
        </p:blipFill>
        <p:spPr>
          <a:xfrm>
            <a:off x="-785568" y="457200"/>
            <a:ext cx="10005768" cy="5906041"/>
          </a:xfrm>
          <a:prstGeom prst="rect">
            <a:avLst/>
          </a:prstGeom>
        </p:spPr>
      </p:pic>
    </p:spTree>
    <p:extLst>
      <p:ext uri="{BB962C8B-B14F-4D97-AF65-F5344CB8AC3E}">
        <p14:creationId xmlns:p14="http://schemas.microsoft.com/office/powerpoint/2010/main" val="1800353976"/>
      </p:ext>
    </p:extLst>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9680" b="3956"/>
          <a:stretch/>
        </p:blipFill>
        <p:spPr bwMode="auto">
          <a:xfrm>
            <a:off x="152400" y="228600"/>
            <a:ext cx="9144000" cy="76367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152400" y="4180344"/>
            <a:ext cx="5410200" cy="2677656"/>
          </a:xfrm>
          <a:prstGeom prst="rect">
            <a:avLst/>
          </a:prstGeom>
          <a:solidFill>
            <a:schemeClr val="bg2">
              <a:lumMod val="75000"/>
            </a:schemeClr>
          </a:solidFill>
        </p:spPr>
        <p:txBody>
          <a:bodyPr wrap="square" rtlCol="0">
            <a:spAutoFit/>
          </a:bodyPr>
          <a:lstStyle/>
          <a:p>
            <a:r>
              <a:rPr lang="en-US" sz="2400" dirty="0" smtClean="0"/>
              <a:t>-Covers</a:t>
            </a:r>
            <a:r>
              <a:rPr lang="en-US" sz="2400" baseline="0" dirty="0" smtClean="0"/>
              <a:t> 27 States, 675 employers/health plans </a:t>
            </a:r>
          </a:p>
          <a:p>
            <a:r>
              <a:rPr lang="en-US" sz="2400" baseline="0" dirty="0" smtClean="0"/>
              <a:t>-</a:t>
            </a:r>
            <a:r>
              <a:rPr lang="en-US" sz="2400" dirty="0" smtClean="0"/>
              <a:t>Participants receive:</a:t>
            </a:r>
          </a:p>
          <a:p>
            <a:pPr marL="457200" indent="-457200">
              <a:buAutoNum type="arabicParenR"/>
            </a:pPr>
            <a:r>
              <a:rPr lang="en-US" sz="2400" dirty="0" smtClean="0"/>
              <a:t>multiple outbound coaching calls, 2) Web Coach</a:t>
            </a:r>
            <a:r>
              <a:rPr lang="en-US" sz="2400" baseline="30000" dirty="0" smtClean="0"/>
              <a:t>®</a:t>
            </a:r>
            <a:r>
              <a:rPr lang="en-US" sz="2400" dirty="0" smtClean="0"/>
              <a:t> 3) Text2Quit</a:t>
            </a:r>
            <a:r>
              <a:rPr lang="en-US" sz="2400" baseline="30000" dirty="0" smtClean="0"/>
              <a:t>SM </a:t>
            </a:r>
          </a:p>
          <a:p>
            <a:r>
              <a:rPr lang="en-US" sz="2400" dirty="0" smtClean="0"/>
              <a:t>-Over 200,000 callers enrolled in Text2Quit</a:t>
            </a:r>
            <a:endParaRPr lang="en-US" sz="2400" dirty="0"/>
          </a:p>
        </p:txBody>
      </p:sp>
      <p:pic>
        <p:nvPicPr>
          <p:cNvPr id="7" name="Picture 804" descr="T2Q_PosterForReview"/>
          <p:cNvPicPr>
            <a:picLocks noChangeAspect="1" noChangeArrowheads="1"/>
          </p:cNvPicPr>
          <p:nvPr/>
        </p:nvPicPr>
        <p:blipFill>
          <a:blip r:embed="rId4" cstate="print"/>
          <a:srcRect l="60632" t="28889" b="53992"/>
          <a:stretch>
            <a:fillRect/>
          </a:stretch>
        </p:blipFill>
        <p:spPr bwMode="auto">
          <a:xfrm>
            <a:off x="5562600" y="4572000"/>
            <a:ext cx="1981200" cy="2148364"/>
          </a:xfrm>
          <a:prstGeom prst="rect">
            <a:avLst/>
          </a:prstGeom>
          <a:noFill/>
          <a:ln w="9525">
            <a:noFill/>
            <a:miter lim="800000"/>
            <a:headEnd/>
            <a:tailEnd/>
          </a:ln>
        </p:spPr>
      </p:pic>
      <p:pic>
        <p:nvPicPr>
          <p:cNvPr id="8" name="Picture 2" descr="http://www.theeap.com/wp-content/uploads/2012/05/SpeakToCounse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4648200"/>
            <a:ext cx="1371600" cy="205740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7315200" y="5105400"/>
            <a:ext cx="1066800" cy="1200329"/>
          </a:xfrm>
          <a:prstGeom prst="rect">
            <a:avLst/>
          </a:prstGeom>
          <a:noFill/>
        </p:spPr>
        <p:txBody>
          <a:bodyPr wrap="square" rtlCol="0">
            <a:spAutoFit/>
          </a:bodyPr>
          <a:lstStyle/>
          <a:p>
            <a:r>
              <a:rPr lang="en-US" sz="7200" dirty="0" smtClean="0">
                <a:solidFill>
                  <a:srgbClr val="FF0000"/>
                </a:solidFill>
              </a:rPr>
              <a:t>+</a:t>
            </a:r>
            <a:endParaRPr lang="en-US" sz="7200" dirty="0">
              <a:solidFill>
                <a:srgbClr val="FF0000"/>
              </a:solidFill>
            </a:endParaRPr>
          </a:p>
        </p:txBody>
      </p:sp>
    </p:spTree>
    <p:extLst>
      <p:ext uri="{BB962C8B-B14F-4D97-AF65-F5344CB8AC3E}">
        <p14:creationId xmlns:p14="http://schemas.microsoft.com/office/powerpoint/2010/main" val="1135682370"/>
      </p:ext>
    </p:extLst>
  </p:cSld>
  <p:clrMapOvr>
    <a:masterClrMapping/>
  </p:clrMapOvr>
  <mc:AlternateContent xmlns:mc="http://schemas.openxmlformats.org/markup-compatibility/2006" xmlns:p14="http://schemas.microsoft.com/office/powerpoint/2010/main">
    <mc:Choice Requires="p14">
      <p:transition spd="slow" p14:dur="2000" advTm="24189"/>
    </mc:Choice>
    <mc:Fallback xmlns="">
      <p:transition spd="slow" advTm="2418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solidFill>
                  <a:srgbClr val="C00000"/>
                </a:solidFill>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451553277"/>
      </p:ext>
    </p:extLst>
  </p:cSld>
  <p:clrMapOvr>
    <a:masterClrMapping/>
  </p:clrMapOvr>
  <mc:AlternateContent xmlns:mc="http://schemas.openxmlformats.org/markup-compatibility/2006" xmlns:p14="http://schemas.microsoft.com/office/powerpoint/2010/main">
    <mc:Choice Requires="p14">
      <p:transition spd="slow" p14:dur="2000" advTm="5337"/>
    </mc:Choice>
    <mc:Fallback xmlns="">
      <p:transition spd="slow" advTm="533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000" dirty="0"/>
              <a:t>Dr. Abroms/GWU has licensed Text2Quit/Quit4baby to </a:t>
            </a:r>
            <a:r>
              <a:rPr lang="en-US" sz="2000" dirty="0" err="1"/>
              <a:t>Voxiva</a:t>
            </a:r>
            <a:r>
              <a:rPr lang="en-US" sz="2000" dirty="0"/>
              <a:t> Inc.</a:t>
            </a:r>
          </a:p>
          <a:p>
            <a:endParaRPr lang="en-US" dirty="0"/>
          </a:p>
        </p:txBody>
      </p:sp>
      <p:sp>
        <p:nvSpPr>
          <p:cNvPr id="5" name="Title 4"/>
          <p:cNvSpPr>
            <a:spLocks noGrp="1"/>
          </p:cNvSpPr>
          <p:nvPr>
            <p:ph type="title"/>
          </p:nvPr>
        </p:nvSpPr>
        <p:spPr/>
        <p:txBody>
          <a:bodyPr/>
          <a:lstStyle/>
          <a:p>
            <a:r>
              <a:rPr lang="en-US" dirty="0" smtClean="0"/>
              <a:t>Disclosure</a:t>
            </a:r>
            <a:endParaRPr lang="en-US" dirty="0"/>
          </a:p>
        </p:txBody>
      </p:sp>
      <p:sp>
        <p:nvSpPr>
          <p:cNvPr id="4" name="Title 4"/>
          <p:cNvSpPr txBox="1">
            <a:spLocks/>
          </p:cNvSpPr>
          <p:nvPr/>
        </p:nvSpPr>
        <p:spPr>
          <a:xfrm>
            <a:off x="699247" y="2820677"/>
            <a:ext cx="7756263" cy="1054250"/>
          </a:xfrm>
          <a:prstGeom prst="rect">
            <a:avLst/>
          </a:prstGeom>
        </p:spPr>
        <p:txBody>
          <a:bodyPr/>
          <a:lstStyle>
            <a:lvl1pPr algn="l" defTabSz="457200" rtl="0" fontAlgn="base">
              <a:spcBef>
                <a:spcPct val="0"/>
              </a:spcBef>
              <a:spcAft>
                <a:spcPct val="0"/>
              </a:spcAft>
              <a:defRPr sz="4000" b="1" kern="1200">
                <a:solidFill>
                  <a:schemeClr val="tx1">
                    <a:lumMod val="75000"/>
                    <a:lumOff val="25000"/>
                  </a:schemeClr>
                </a:solidFill>
                <a:latin typeface="Arial"/>
                <a:ea typeface="ＭＳ Ｐゴシック" charset="0"/>
                <a:cs typeface="Arial"/>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Funding Source</a:t>
            </a:r>
            <a:endParaRPr lang="en-US" dirty="0"/>
          </a:p>
        </p:txBody>
      </p:sp>
      <p:sp>
        <p:nvSpPr>
          <p:cNvPr id="7" name="Content Placeholder 5"/>
          <p:cNvSpPr txBox="1">
            <a:spLocks/>
          </p:cNvSpPr>
          <p:nvPr/>
        </p:nvSpPr>
        <p:spPr>
          <a:xfrm>
            <a:off x="851647" y="3799083"/>
            <a:ext cx="7745505" cy="3170264"/>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rgbClr val="595959"/>
                </a:solidFill>
                <a:latin typeface="Arial"/>
                <a:ea typeface="ＭＳ Ｐゴシック" charset="0"/>
                <a:cs typeface="Arial"/>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indent="-256032" eaLnBrk="1" fontAlgn="auto" hangingPunct="1">
              <a:spcAft>
                <a:spcPts val="0"/>
              </a:spcAft>
              <a:buNone/>
              <a:defRPr/>
            </a:pPr>
            <a:r>
              <a:rPr lang="en-US" sz="2000" dirty="0"/>
              <a:t>This research was supported by 5K07 (NCI), R15CA167586 (NCI), R44DA035017 (NIDA) to Dr. Lorien Abroms</a:t>
            </a:r>
          </a:p>
          <a:p>
            <a:endParaRPr lang="en-US" dirty="0"/>
          </a:p>
        </p:txBody>
      </p:sp>
    </p:spTree>
    <p:extLst>
      <p:ext uri="{BB962C8B-B14F-4D97-AF65-F5344CB8AC3E}">
        <p14:creationId xmlns:p14="http://schemas.microsoft.com/office/powerpoint/2010/main" val="3093996931"/>
      </p:ext>
    </p:extLst>
  </p:cSld>
  <p:clrMapOvr>
    <a:masterClrMapping/>
  </p:clrMapOvr>
  <mc:AlternateContent xmlns:mc="http://schemas.openxmlformats.org/markup-compatibility/2006" xmlns:p14="http://schemas.microsoft.com/office/powerpoint/2010/main">
    <mc:Choice Requires="p14">
      <p:transition spd="slow" p14:dur="2000" advTm="12187"/>
    </mc:Choice>
    <mc:Fallback xmlns="">
      <p:transition spd="slow" advTm="12187"/>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192451969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ular Callout 1"/>
          <p:cNvSpPr/>
          <p:nvPr/>
        </p:nvSpPr>
        <p:spPr>
          <a:xfrm>
            <a:off x="6248400" y="0"/>
            <a:ext cx="3048000" cy="533400"/>
          </a:xfrm>
          <a:prstGeom prst="wedgeRectCallout">
            <a:avLst>
              <a:gd name="adj1" fmla="val -38526"/>
              <a:gd name="adj2" fmla="val 95117"/>
            </a:avLst>
          </a:prstGeom>
        </p:spPr>
        <p:style>
          <a:lnRef idx="1">
            <a:schemeClr val="accent6"/>
          </a:lnRef>
          <a:fillRef idx="3">
            <a:schemeClr val="accent6"/>
          </a:fillRef>
          <a:effectRef idx="2">
            <a:schemeClr val="accent6"/>
          </a:effectRef>
          <a:fontRef idx="minor">
            <a:schemeClr val="lt1"/>
          </a:fontRef>
        </p:style>
        <p:txBody>
          <a:bodyPr rtlCol="0" anchor="ctr"/>
          <a:lstStyle/>
          <a:p>
            <a:pPr>
              <a:spcBef>
                <a:spcPts val="0"/>
              </a:spcBef>
              <a:spcAft>
                <a:spcPts val="0"/>
              </a:spcAft>
            </a:pPr>
            <a:r>
              <a:rPr lang="en-US" dirty="0">
                <a:solidFill>
                  <a:schemeClr val="bg1"/>
                </a:solidFill>
                <a:latin typeface="Arial" pitchFamily="34" charset="0"/>
                <a:ea typeface="Times New Roman"/>
                <a:cs typeface="Arial" pitchFamily="34" charset="0"/>
              </a:rPr>
              <a:t>Texts constantly reminded me about my plan to quit.”</a:t>
            </a:r>
          </a:p>
        </p:txBody>
      </p:sp>
      <p:sp>
        <p:nvSpPr>
          <p:cNvPr id="3" name="Rectangular Callout 2"/>
          <p:cNvSpPr/>
          <p:nvPr/>
        </p:nvSpPr>
        <p:spPr>
          <a:xfrm>
            <a:off x="2438400" y="397933"/>
            <a:ext cx="3505200" cy="914400"/>
          </a:xfrm>
          <a:prstGeom prst="wedgeRectCallout">
            <a:avLst>
              <a:gd name="adj1" fmla="val 40709"/>
              <a:gd name="adj2" fmla="val 67776"/>
            </a:avLst>
          </a:prstGeom>
        </p:spPr>
        <p:style>
          <a:lnRef idx="0">
            <a:schemeClr val="accent6"/>
          </a:lnRef>
          <a:fillRef idx="3">
            <a:schemeClr val="accent6"/>
          </a:fillRef>
          <a:effectRef idx="3">
            <a:schemeClr val="accent6"/>
          </a:effectRef>
          <a:fontRef idx="minor">
            <a:schemeClr val="lt1"/>
          </a:fontRef>
        </p:style>
        <p:txBody>
          <a:bodyPr rtlCol="0" anchor="ctr"/>
          <a:lstStyle/>
          <a:p>
            <a:pPr>
              <a:spcBef>
                <a:spcPts val="0"/>
              </a:spcBef>
              <a:spcAft>
                <a:spcPts val="0"/>
              </a:spcAft>
            </a:pPr>
            <a:r>
              <a:rPr lang="en-US" sz="1600" dirty="0">
                <a:solidFill>
                  <a:schemeClr val="bg1"/>
                </a:solidFill>
                <a:latin typeface="Arial" pitchFamily="34" charset="0"/>
                <a:ea typeface="Times New Roman"/>
                <a:cs typeface="Arial" pitchFamily="34" charset="0"/>
              </a:rPr>
              <a:t>“That you can </a:t>
            </a:r>
            <a:r>
              <a:rPr lang="en-US" sz="1600" dirty="0" smtClean="0">
                <a:solidFill>
                  <a:schemeClr val="bg1"/>
                </a:solidFill>
                <a:latin typeface="Arial" pitchFamily="34" charset="0"/>
                <a:ea typeface="Times New Roman"/>
                <a:cs typeface="Arial" pitchFamily="34" charset="0"/>
              </a:rPr>
              <a:t>[SMS] whenever </a:t>
            </a:r>
            <a:r>
              <a:rPr lang="en-US" sz="1600" dirty="0">
                <a:solidFill>
                  <a:schemeClr val="bg1"/>
                </a:solidFill>
                <a:latin typeface="Arial" pitchFamily="34" charset="0"/>
                <a:ea typeface="Times New Roman"/>
                <a:cs typeface="Arial" pitchFamily="34" charset="0"/>
              </a:rPr>
              <a:t>you are feeling the urge to smoke and in </a:t>
            </a:r>
            <a:r>
              <a:rPr lang="en-US" sz="1600" dirty="0" smtClean="0">
                <a:solidFill>
                  <a:schemeClr val="bg1"/>
                </a:solidFill>
                <a:latin typeface="Arial" pitchFamily="34" charset="0"/>
                <a:ea typeface="Times New Roman"/>
                <a:cs typeface="Arial" pitchFamily="34" charset="0"/>
              </a:rPr>
              <a:t>that </a:t>
            </a:r>
            <a:r>
              <a:rPr lang="en-US" sz="1600" dirty="0">
                <a:solidFill>
                  <a:schemeClr val="bg1"/>
                </a:solidFill>
                <a:latin typeface="Arial" pitchFamily="34" charset="0"/>
                <a:ea typeface="Times New Roman"/>
                <a:cs typeface="Arial" pitchFamily="34" charset="0"/>
              </a:rPr>
              <a:t>time frame you are actually not </a:t>
            </a:r>
            <a:r>
              <a:rPr lang="en-US" sz="1600" dirty="0" smtClean="0">
                <a:solidFill>
                  <a:schemeClr val="bg1"/>
                </a:solidFill>
                <a:latin typeface="Arial" pitchFamily="34" charset="0"/>
                <a:ea typeface="Times New Roman"/>
                <a:cs typeface="Arial" pitchFamily="34" charset="0"/>
              </a:rPr>
              <a:t>smoking...</a:t>
            </a:r>
            <a:r>
              <a:rPr lang="en-US" sz="1600" dirty="0">
                <a:solidFill>
                  <a:schemeClr val="bg1"/>
                </a:solidFill>
                <a:latin typeface="Arial" pitchFamily="34" charset="0"/>
                <a:ea typeface="Times New Roman"/>
                <a:cs typeface="Arial" pitchFamily="34" charset="0"/>
              </a:rPr>
              <a:t>”</a:t>
            </a:r>
          </a:p>
        </p:txBody>
      </p:sp>
      <p:sp>
        <p:nvSpPr>
          <p:cNvPr id="5" name="Rectangular Callout 4"/>
          <p:cNvSpPr/>
          <p:nvPr/>
        </p:nvSpPr>
        <p:spPr>
          <a:xfrm>
            <a:off x="2667000" y="2133600"/>
            <a:ext cx="3429000" cy="533400"/>
          </a:xfrm>
          <a:prstGeom prst="wedgeRectCallout">
            <a:avLst>
              <a:gd name="adj1" fmla="val -59003"/>
              <a:gd name="adj2" fmla="val 142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smtClean="0">
                <a:solidFill>
                  <a:schemeClr val="bg1"/>
                </a:solidFill>
                <a:latin typeface="Arial" pitchFamily="34" charset="0"/>
                <a:ea typeface="Times New Roman"/>
                <a:cs typeface="Arial" pitchFamily="34" charset="0"/>
              </a:rPr>
              <a:t>“Someone </a:t>
            </a:r>
            <a:r>
              <a:rPr lang="en-US" sz="1600" dirty="0">
                <a:solidFill>
                  <a:schemeClr val="bg1"/>
                </a:solidFill>
                <a:latin typeface="Arial" pitchFamily="34" charset="0"/>
                <a:ea typeface="Times New Roman"/>
                <a:cs typeface="Arial" pitchFamily="34" charset="0"/>
              </a:rPr>
              <a:t>kind of there with </a:t>
            </a:r>
            <a:r>
              <a:rPr lang="en-US" sz="1600" dirty="0" smtClean="0">
                <a:solidFill>
                  <a:schemeClr val="bg1"/>
                </a:solidFill>
                <a:latin typeface="Arial" pitchFamily="34" charset="0"/>
                <a:ea typeface="Times New Roman"/>
                <a:cs typeface="Arial" pitchFamily="34" charset="0"/>
              </a:rPr>
              <a:t>you…” “Like a constantly concerned friend”</a:t>
            </a:r>
            <a:endParaRPr lang="en-US" sz="1600" dirty="0"/>
          </a:p>
        </p:txBody>
      </p:sp>
      <p:sp>
        <p:nvSpPr>
          <p:cNvPr id="6" name="Rectangular Callout 5"/>
          <p:cNvSpPr/>
          <p:nvPr/>
        </p:nvSpPr>
        <p:spPr>
          <a:xfrm>
            <a:off x="3124200" y="2895600"/>
            <a:ext cx="2133600" cy="688848"/>
          </a:xfrm>
          <a:prstGeom prst="wedgeRectCallout">
            <a:avLst>
              <a:gd name="adj1" fmla="val -88356"/>
              <a:gd name="adj2" fmla="val 11282"/>
            </a:avLst>
          </a:prstGeom>
        </p:spPr>
        <p:style>
          <a:lnRef idx="1">
            <a:schemeClr val="accent6"/>
          </a:lnRef>
          <a:fillRef idx="3">
            <a:schemeClr val="accent6"/>
          </a:fillRef>
          <a:effectRef idx="2">
            <a:schemeClr val="accent6"/>
          </a:effectRef>
          <a:fontRef idx="minor">
            <a:schemeClr val="lt1"/>
          </a:fontRef>
        </p:style>
        <p:txBody>
          <a:bodyPr rtlCol="0" anchor="ctr"/>
          <a:lstStyle/>
          <a:p>
            <a:pPr>
              <a:spcBef>
                <a:spcPts val="0"/>
              </a:spcBef>
              <a:spcAft>
                <a:spcPts val="0"/>
              </a:spcAft>
            </a:pPr>
            <a:r>
              <a:rPr lang="en-US" sz="1600" dirty="0">
                <a:solidFill>
                  <a:schemeClr val="bg1"/>
                </a:solidFill>
                <a:latin typeface="Arial" pitchFamily="34" charset="0"/>
                <a:ea typeface="Times New Roman"/>
                <a:cs typeface="Arial" pitchFamily="34" charset="0"/>
              </a:rPr>
              <a:t>“Texts gave good ideas on how to fight cravings ….”</a:t>
            </a:r>
          </a:p>
        </p:txBody>
      </p:sp>
      <p:sp>
        <p:nvSpPr>
          <p:cNvPr id="7" name="TextBox 6"/>
          <p:cNvSpPr txBox="1"/>
          <p:nvPr/>
        </p:nvSpPr>
        <p:spPr>
          <a:xfrm>
            <a:off x="6400800" y="6477000"/>
            <a:ext cx="2438400" cy="369332"/>
          </a:xfrm>
          <a:prstGeom prst="rect">
            <a:avLst/>
          </a:prstGeom>
          <a:noFill/>
          <a:ln>
            <a:solidFill>
              <a:schemeClr val="bg1"/>
            </a:solidFill>
          </a:ln>
        </p:spPr>
        <p:txBody>
          <a:bodyPr wrap="square" rtlCol="0">
            <a:spAutoFit/>
          </a:bodyPr>
          <a:lstStyle/>
          <a:p>
            <a:r>
              <a:rPr lang="en-US" dirty="0" smtClean="0">
                <a:solidFill>
                  <a:schemeClr val="bg1"/>
                </a:solidFill>
              </a:rPr>
              <a:t>Abroms et al. 2013</a:t>
            </a:r>
            <a:endParaRPr lang="en-US" dirty="0">
              <a:solidFill>
                <a:schemeClr val="bg1"/>
              </a:solidFill>
            </a:endParaRPr>
          </a:p>
        </p:txBody>
      </p:sp>
    </p:spTree>
    <p:extLst>
      <p:ext uri="{BB962C8B-B14F-4D97-AF65-F5344CB8AC3E}">
        <p14:creationId xmlns:p14="http://schemas.microsoft.com/office/powerpoint/2010/main" val="3562969404"/>
      </p:ext>
    </p:extLst>
  </p:cSld>
  <p:clrMapOvr>
    <a:masterClrMapping/>
  </p:clrMapOvr>
  <mc:AlternateContent xmlns:mc="http://schemas.openxmlformats.org/markup-compatibility/2006" xmlns:p14="http://schemas.microsoft.com/office/powerpoint/2010/main">
    <mc:Choice Requires="p14">
      <p:transition spd="slow" p14:dur="2000" advTm="51332"/>
    </mc:Choice>
    <mc:Fallback xmlns="">
      <p:transition spd="slow" advTm="51332"/>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328944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ular Callout 1"/>
          <p:cNvSpPr/>
          <p:nvPr/>
        </p:nvSpPr>
        <p:spPr>
          <a:xfrm>
            <a:off x="6400800" y="1447800"/>
            <a:ext cx="2514600" cy="533400"/>
          </a:xfrm>
          <a:prstGeom prst="wedgeRectCallout">
            <a:avLst>
              <a:gd name="adj1" fmla="val -131816"/>
              <a:gd name="adj2" fmla="val -4709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Bef>
                <a:spcPts val="0"/>
              </a:spcBef>
              <a:spcAft>
                <a:spcPts val="0"/>
              </a:spcAft>
            </a:pPr>
            <a:r>
              <a:rPr lang="en-US" sz="1600" dirty="0">
                <a:solidFill>
                  <a:schemeClr val="bg1"/>
                </a:solidFill>
                <a:latin typeface="Arial" pitchFamily="34" charset="0"/>
                <a:ea typeface="Times New Roman"/>
                <a:cs typeface="Arial" pitchFamily="34" charset="0"/>
              </a:rPr>
              <a:t>“OMG. TOO MANY TEXTS PER DAY.”</a:t>
            </a:r>
          </a:p>
        </p:txBody>
      </p:sp>
      <p:sp>
        <p:nvSpPr>
          <p:cNvPr id="3" name="Rectangular Callout 2"/>
          <p:cNvSpPr/>
          <p:nvPr/>
        </p:nvSpPr>
        <p:spPr>
          <a:xfrm>
            <a:off x="4267200" y="2095500"/>
            <a:ext cx="2286000" cy="838200"/>
          </a:xfrm>
          <a:prstGeom prst="wedgeRectCallout">
            <a:avLst>
              <a:gd name="adj1" fmla="val -91225"/>
              <a:gd name="adj2" fmla="val -5356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Bef>
                <a:spcPts val="0"/>
              </a:spcBef>
              <a:spcAft>
                <a:spcPts val="0"/>
              </a:spcAft>
            </a:pPr>
            <a:r>
              <a:rPr lang="en-US" dirty="0">
                <a:solidFill>
                  <a:schemeClr val="bg1"/>
                </a:solidFill>
                <a:latin typeface="Arial" pitchFamily="34" charset="0"/>
                <a:ea typeface="Times New Roman"/>
                <a:cs typeface="Arial" pitchFamily="34" charset="0"/>
              </a:rPr>
              <a:t>“I would like it more if there was an actual coach </a:t>
            </a:r>
            <a:r>
              <a:rPr lang="en-US" dirty="0" smtClean="0">
                <a:solidFill>
                  <a:schemeClr val="bg1"/>
                </a:solidFill>
                <a:latin typeface="Arial" pitchFamily="34" charset="0"/>
                <a:ea typeface="Times New Roman"/>
                <a:cs typeface="Arial" pitchFamily="34" charset="0"/>
              </a:rPr>
              <a:t>...</a:t>
            </a:r>
            <a:r>
              <a:rPr lang="en-US" dirty="0">
                <a:solidFill>
                  <a:schemeClr val="bg1"/>
                </a:solidFill>
                <a:latin typeface="Arial" pitchFamily="34" charset="0"/>
                <a:ea typeface="Times New Roman"/>
                <a:cs typeface="Arial" pitchFamily="34" charset="0"/>
              </a:rPr>
              <a:t>”</a:t>
            </a:r>
          </a:p>
        </p:txBody>
      </p:sp>
      <p:sp>
        <p:nvSpPr>
          <p:cNvPr id="5" name="Rectangular Callout 4"/>
          <p:cNvSpPr/>
          <p:nvPr/>
        </p:nvSpPr>
        <p:spPr>
          <a:xfrm>
            <a:off x="4267200" y="4191000"/>
            <a:ext cx="4267200" cy="990600"/>
          </a:xfrm>
          <a:prstGeom prst="wedgeRectCallout">
            <a:avLst>
              <a:gd name="adj1" fmla="val -81695"/>
              <a:gd name="adj2" fmla="val -4792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Bef>
                <a:spcPts val="0"/>
              </a:spcBef>
              <a:spcAft>
                <a:spcPts val="0"/>
              </a:spcAft>
            </a:pPr>
            <a:r>
              <a:rPr lang="en-US" dirty="0">
                <a:solidFill>
                  <a:schemeClr val="bg1"/>
                </a:solidFill>
                <a:latin typeface="Arial" pitchFamily="34" charset="0"/>
                <a:ea typeface="Times New Roman"/>
                <a:cs typeface="Arial" pitchFamily="34" charset="0"/>
              </a:rPr>
              <a:t>“Sometimes I would be doing really good…then I would get a text and it would make me start craving and thinking about smoking.”</a:t>
            </a:r>
          </a:p>
        </p:txBody>
      </p:sp>
      <p:sp>
        <p:nvSpPr>
          <p:cNvPr id="6" name="TextBox 5"/>
          <p:cNvSpPr txBox="1"/>
          <p:nvPr/>
        </p:nvSpPr>
        <p:spPr>
          <a:xfrm>
            <a:off x="7010400" y="6488668"/>
            <a:ext cx="2438400" cy="369332"/>
          </a:xfrm>
          <a:prstGeom prst="rect">
            <a:avLst/>
          </a:prstGeom>
          <a:noFill/>
        </p:spPr>
        <p:txBody>
          <a:bodyPr wrap="square" rtlCol="0">
            <a:spAutoFit/>
          </a:bodyPr>
          <a:lstStyle/>
          <a:p>
            <a:r>
              <a:rPr lang="en-US" dirty="0" smtClean="0">
                <a:solidFill>
                  <a:srgbClr val="FFFFFF"/>
                </a:solidFill>
              </a:rPr>
              <a:t>Abroms et al. 2013</a:t>
            </a:r>
            <a:endParaRPr lang="en-US" dirty="0">
              <a:solidFill>
                <a:srgbClr val="FFFFFF"/>
              </a:solidFill>
            </a:endParaRPr>
          </a:p>
        </p:txBody>
      </p:sp>
    </p:spTree>
    <p:extLst>
      <p:ext uri="{BB962C8B-B14F-4D97-AF65-F5344CB8AC3E}">
        <p14:creationId xmlns:p14="http://schemas.microsoft.com/office/powerpoint/2010/main" val="3903676397"/>
      </p:ext>
    </p:extLst>
  </p:cSld>
  <p:clrMapOvr>
    <a:masterClrMapping/>
  </p:clrMapOvr>
  <mc:AlternateContent xmlns:mc="http://schemas.openxmlformats.org/markup-compatibility/2006" xmlns:p14="http://schemas.microsoft.com/office/powerpoint/2010/main">
    <mc:Choice Requires="p14">
      <p:transition spd="slow" p14:dur="2000" advTm="55493"/>
    </mc:Choice>
    <mc:Fallback xmlns="">
      <p:transition spd="slow" advTm="5549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641" y="92765"/>
            <a:ext cx="9048750" cy="1143000"/>
          </a:xfrm>
        </p:spPr>
        <p:txBody>
          <a:bodyPr/>
          <a:lstStyle/>
          <a:p>
            <a:r>
              <a:rPr lang="en-US" dirty="0" smtClean="0"/>
              <a:t>Psychosocial or Extra-Treatment? </a:t>
            </a:r>
            <a:r>
              <a:rPr lang="en-US" sz="2800" dirty="0" smtClean="0"/>
              <a:t/>
            </a:r>
            <a:br>
              <a:rPr lang="en-US" sz="2800" dirty="0" smtClean="0"/>
            </a:br>
            <a:r>
              <a:rPr lang="en-US" sz="2800" dirty="0" smtClean="0"/>
              <a:t>(N=409)</a:t>
            </a:r>
            <a:endParaRPr lang="en-US" sz="2800" dirty="0"/>
          </a:p>
        </p:txBody>
      </p:sp>
      <p:sp>
        <p:nvSpPr>
          <p:cNvPr id="3" name="Text Placeholder 2"/>
          <p:cNvSpPr>
            <a:spLocks noGrp="1"/>
          </p:cNvSpPr>
          <p:nvPr>
            <p:ph type="body" sz="half" idx="1"/>
          </p:nvPr>
        </p:nvSpPr>
        <p:spPr>
          <a:xfrm>
            <a:off x="389468" y="1235764"/>
            <a:ext cx="8178799" cy="5252903"/>
          </a:xfrm>
          <a:solidFill>
            <a:schemeClr val="bg1"/>
          </a:solidFill>
        </p:spPr>
        <p:txBody>
          <a:bodyPr/>
          <a:lstStyle/>
          <a:p>
            <a:r>
              <a:rPr lang="en-US" sz="2800" dirty="0" smtClean="0"/>
              <a:t>Same rates of extra-treatment (</a:t>
            </a:r>
            <a:r>
              <a:rPr lang="en-US" sz="2800" dirty="0" err="1" smtClean="0"/>
              <a:t>e.g</a:t>
            </a:r>
            <a:r>
              <a:rPr lang="en-US" sz="2800" dirty="0" smtClean="0"/>
              <a:t> NRT, </a:t>
            </a:r>
            <a:r>
              <a:rPr lang="en-US" sz="2800" dirty="0" err="1" smtClean="0"/>
              <a:t>quitline</a:t>
            </a:r>
            <a:r>
              <a:rPr lang="en-US" sz="2800" dirty="0" smtClean="0"/>
              <a:t>, counseling, 1-on1 , self-help materials, online community) at 1 </a:t>
            </a:r>
            <a:r>
              <a:rPr lang="en-US" sz="2800" dirty="0" err="1" smtClean="0"/>
              <a:t>mo</a:t>
            </a:r>
            <a:endParaRPr lang="en-US" sz="2800" dirty="0" smtClean="0"/>
          </a:p>
          <a:p>
            <a:r>
              <a:rPr lang="en-US" sz="2800" dirty="0"/>
              <a:t>Text2Quit had greater increases in psychosocial (self-efficacy) compared to control (p&lt;.01) at 1mo</a:t>
            </a:r>
          </a:p>
          <a:p>
            <a:r>
              <a:rPr lang="en-US" sz="2800" dirty="0" smtClean="0"/>
              <a:t>Self-efficacy significant mediator of effect. </a:t>
            </a:r>
          </a:p>
          <a:p>
            <a:pPr lvl="1"/>
            <a:r>
              <a:rPr lang="en-US" sz="2400" dirty="0"/>
              <a:t>A</a:t>
            </a:r>
            <a:r>
              <a:rPr lang="en-US" sz="2400" dirty="0" smtClean="0"/>
              <a:t>ccounts for 51.1% of the effect of Text2Quit on Cessation at 6 months </a:t>
            </a:r>
          </a:p>
          <a:p>
            <a:pPr lvl="1"/>
            <a:r>
              <a:rPr lang="en-US" sz="2800" dirty="0" smtClean="0"/>
              <a:t>Only variable with a complete mediational path</a:t>
            </a:r>
          </a:p>
          <a:p>
            <a:pPr marL="57150" indent="0">
              <a:buNone/>
            </a:pPr>
            <a:r>
              <a:rPr lang="en-US" dirty="0">
                <a:sym typeface="Wingdings"/>
              </a:rPr>
              <a:t></a:t>
            </a:r>
            <a:r>
              <a:rPr lang="en-US" dirty="0" smtClean="0">
                <a:sym typeface="Wingdings"/>
              </a:rPr>
              <a:t>Text messaging programs may be appropriate in low/middle income countries</a:t>
            </a:r>
            <a:endParaRPr lang="en-US" dirty="0"/>
          </a:p>
          <a:p>
            <a:pPr lvl="1"/>
            <a:endParaRPr lang="en-US" sz="2800" dirty="0" smtClean="0"/>
          </a:p>
          <a:p>
            <a:pPr lvl="1"/>
            <a:endParaRPr lang="en-US" dirty="0" smtClean="0"/>
          </a:p>
        </p:txBody>
      </p:sp>
      <p:sp>
        <p:nvSpPr>
          <p:cNvPr id="5" name="TextBox 4"/>
          <p:cNvSpPr txBox="1"/>
          <p:nvPr/>
        </p:nvSpPr>
        <p:spPr>
          <a:xfrm>
            <a:off x="2732228" y="6488668"/>
            <a:ext cx="3973575" cy="369332"/>
          </a:xfrm>
          <a:prstGeom prst="rect">
            <a:avLst/>
          </a:prstGeom>
          <a:solidFill>
            <a:schemeClr val="bg1"/>
          </a:solidFill>
        </p:spPr>
        <p:txBody>
          <a:bodyPr wrap="square" rtlCol="0">
            <a:spAutoFit/>
          </a:bodyPr>
          <a:lstStyle/>
          <a:p>
            <a:r>
              <a:rPr lang="en-US" dirty="0" err="1"/>
              <a:t>Hoeppner</a:t>
            </a:r>
            <a:r>
              <a:rPr lang="en-US" dirty="0"/>
              <a:t> B</a:t>
            </a:r>
            <a:r>
              <a:rPr lang="en-US" dirty="0" smtClean="0"/>
              <a:t>,, et al. </a:t>
            </a:r>
            <a:r>
              <a:rPr lang="en-US" i="1" dirty="0" smtClean="0"/>
              <a:t>Addiction</a:t>
            </a:r>
            <a:r>
              <a:rPr lang="en-US" dirty="0"/>
              <a:t>. </a:t>
            </a:r>
            <a:r>
              <a:rPr lang="en-US" dirty="0" smtClean="0"/>
              <a:t>2016.</a:t>
            </a:r>
            <a:endParaRPr lang="en-US" dirty="0"/>
          </a:p>
        </p:txBody>
      </p:sp>
    </p:spTree>
    <p:extLst>
      <p:ext uri="{BB962C8B-B14F-4D97-AF65-F5344CB8AC3E}">
        <p14:creationId xmlns:p14="http://schemas.microsoft.com/office/powerpoint/2010/main" val="3617450527"/>
      </p:ext>
    </p:extLst>
  </p:cSld>
  <p:clrMapOvr>
    <a:masterClrMapping/>
  </p:clrMapOvr>
  <mc:AlternateContent xmlns:mc="http://schemas.openxmlformats.org/markup-compatibility/2006" xmlns:p14="http://schemas.microsoft.com/office/powerpoint/2010/main">
    <mc:Choice Requires="p14">
      <p:transition spd="slow" p14:dur="2000" advTm="146545"/>
    </mc:Choice>
    <mc:Fallback xmlns="">
      <p:transition spd="slow" advTm="14654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0" y="1582744"/>
            <a:ext cx="2209800" cy="3206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marL="17462" indent="0" algn="ctr">
              <a:buNone/>
            </a:pPr>
            <a:r>
              <a:rPr lang="en-US" sz="1600" b="1" dirty="0" err="1" smtClean="0"/>
              <a:t>mHealth</a:t>
            </a:r>
            <a:r>
              <a:rPr lang="en-US" sz="1600" b="1" dirty="0" smtClean="0"/>
              <a:t> inputs (SMS)</a:t>
            </a:r>
            <a:endParaRPr lang="en-US" sz="1600" b="1" dirty="0"/>
          </a:p>
        </p:txBody>
      </p:sp>
      <p:sp>
        <p:nvSpPr>
          <p:cNvPr id="6" name="Text Placeholder 5"/>
          <p:cNvSpPr>
            <a:spLocks noGrp="1"/>
          </p:cNvSpPr>
          <p:nvPr>
            <p:ph type="body" sz="quarter" idx="4294967295"/>
          </p:nvPr>
        </p:nvSpPr>
        <p:spPr>
          <a:xfrm>
            <a:off x="2362200" y="1582744"/>
            <a:ext cx="2514600" cy="6397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17462" indent="0" algn="ctr">
              <a:buNone/>
            </a:pPr>
            <a:r>
              <a:rPr lang="en-US" sz="1600" b="1" dirty="0" smtClean="0"/>
              <a:t>Intermediate outcomes (Psychosocial</a:t>
            </a:r>
            <a:r>
              <a:rPr lang="en-US" sz="1600" dirty="0" smtClean="0"/>
              <a:t>)</a:t>
            </a:r>
            <a:endParaRPr lang="en-US" sz="1600" dirty="0"/>
          </a:p>
        </p:txBody>
      </p:sp>
      <p:sp>
        <p:nvSpPr>
          <p:cNvPr id="2" name="Title 1"/>
          <p:cNvSpPr>
            <a:spLocks noGrp="1"/>
          </p:cNvSpPr>
          <p:nvPr>
            <p:ph type="title" idx="4294967295"/>
          </p:nvPr>
        </p:nvSpPr>
        <p:spPr>
          <a:xfrm>
            <a:off x="0" y="152400"/>
            <a:ext cx="8229600" cy="1143000"/>
          </a:xfrm>
          <a:prstGeom prst="rect">
            <a:avLst/>
          </a:prstGeom>
        </p:spPr>
        <p:txBody>
          <a:bodyPr>
            <a:noAutofit/>
          </a:bodyPr>
          <a:lstStyle/>
          <a:p>
            <a:r>
              <a:rPr lang="en-US" sz="2800" dirty="0" smtClean="0"/>
              <a:t>Logic Model for </a:t>
            </a:r>
            <a:r>
              <a:rPr lang="en-US" sz="2800" dirty="0" err="1" smtClean="0"/>
              <a:t>mHealth</a:t>
            </a:r>
            <a:r>
              <a:rPr lang="en-US" sz="2800" dirty="0" smtClean="0"/>
              <a:t> &amp; </a:t>
            </a:r>
            <a:r>
              <a:rPr lang="en-US" sz="2800" dirty="0"/>
              <a:t>S</a:t>
            </a:r>
            <a:r>
              <a:rPr lang="en-US" sz="2800" dirty="0" smtClean="0"/>
              <a:t>moking </a:t>
            </a:r>
            <a:r>
              <a:rPr lang="en-US" sz="2800" dirty="0"/>
              <a:t>C</a:t>
            </a:r>
            <a:r>
              <a:rPr lang="en-US" sz="2800" dirty="0" smtClean="0"/>
              <a:t>essation </a:t>
            </a:r>
            <a:endParaRPr lang="en-US" sz="2800" dirty="0"/>
          </a:p>
        </p:txBody>
      </p:sp>
      <p:sp>
        <p:nvSpPr>
          <p:cNvPr id="8" name="Text Placeholder 5"/>
          <p:cNvSpPr txBox="1">
            <a:spLocks/>
          </p:cNvSpPr>
          <p:nvPr/>
        </p:nvSpPr>
        <p:spPr>
          <a:xfrm>
            <a:off x="4876800" y="1161040"/>
            <a:ext cx="2286000" cy="10021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en-US" sz="1600" dirty="0"/>
              <a:t>P</a:t>
            </a:r>
            <a:r>
              <a:rPr lang="en-US" sz="1600" dirty="0" smtClean="0"/>
              <a:t>roximal</a:t>
            </a:r>
            <a:r>
              <a:rPr lang="en-US" sz="1600" dirty="0" smtClean="0">
                <a:solidFill>
                  <a:prstClr val="black"/>
                </a:solidFill>
              </a:rPr>
              <a:t> </a:t>
            </a:r>
            <a:r>
              <a:rPr lang="en-US" sz="1600" dirty="0" smtClean="0"/>
              <a:t>outcomes</a:t>
            </a:r>
          </a:p>
          <a:p>
            <a:pPr algn="ctr" fontAlgn="auto">
              <a:spcAft>
                <a:spcPts val="0"/>
              </a:spcAft>
            </a:pPr>
            <a:r>
              <a:rPr lang="en-US" sz="1600" dirty="0" smtClean="0"/>
              <a:t>(Extra-treatment)</a:t>
            </a:r>
          </a:p>
        </p:txBody>
      </p:sp>
      <p:sp>
        <p:nvSpPr>
          <p:cNvPr id="9" name="Text Placeholder 5"/>
          <p:cNvSpPr txBox="1">
            <a:spLocks/>
          </p:cNvSpPr>
          <p:nvPr/>
        </p:nvSpPr>
        <p:spPr>
          <a:xfrm>
            <a:off x="7195457" y="1342808"/>
            <a:ext cx="1984375" cy="63976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en-US" sz="1600" dirty="0" smtClean="0"/>
              <a:t>Health outcome</a:t>
            </a:r>
            <a:endParaRPr lang="en-US" sz="1600" dirty="0"/>
          </a:p>
        </p:txBody>
      </p:sp>
      <p:sp>
        <p:nvSpPr>
          <p:cNvPr id="3" name="TextBox 2"/>
          <p:cNvSpPr txBox="1"/>
          <p:nvPr/>
        </p:nvSpPr>
        <p:spPr>
          <a:xfrm>
            <a:off x="283275" y="2036958"/>
            <a:ext cx="1676400" cy="646331"/>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Proactive Reminders</a:t>
            </a:r>
            <a:endParaRPr lang="en-US" dirty="0">
              <a:solidFill>
                <a:prstClr val="black"/>
              </a:solidFill>
              <a:latin typeface="Calibri"/>
            </a:endParaRPr>
          </a:p>
        </p:txBody>
      </p:sp>
      <p:sp>
        <p:nvSpPr>
          <p:cNvPr id="12" name="TextBox 11"/>
          <p:cNvSpPr txBox="1"/>
          <p:nvPr/>
        </p:nvSpPr>
        <p:spPr>
          <a:xfrm>
            <a:off x="283275" y="2897918"/>
            <a:ext cx="1676400" cy="646331"/>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Info on how to quit</a:t>
            </a:r>
            <a:endParaRPr lang="en-US" dirty="0">
              <a:solidFill>
                <a:prstClr val="black"/>
              </a:solidFill>
              <a:latin typeface="Calibri"/>
            </a:endParaRPr>
          </a:p>
        </p:txBody>
      </p:sp>
      <p:sp>
        <p:nvSpPr>
          <p:cNvPr id="13" name="TextBox 12"/>
          <p:cNvSpPr txBox="1"/>
          <p:nvPr/>
        </p:nvSpPr>
        <p:spPr>
          <a:xfrm>
            <a:off x="283275" y="3728608"/>
            <a:ext cx="1676400" cy="369332"/>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err="1" smtClean="0">
                <a:solidFill>
                  <a:prstClr val="black"/>
                </a:solidFill>
                <a:latin typeface="Calibri"/>
              </a:rPr>
              <a:t>Miniquit</a:t>
            </a:r>
            <a:endParaRPr lang="en-US" dirty="0">
              <a:solidFill>
                <a:prstClr val="black"/>
              </a:solidFill>
              <a:latin typeface="Calibri"/>
            </a:endParaRPr>
          </a:p>
        </p:txBody>
      </p:sp>
      <p:sp>
        <p:nvSpPr>
          <p:cNvPr id="14" name="TextBox 13"/>
          <p:cNvSpPr txBox="1"/>
          <p:nvPr/>
        </p:nvSpPr>
        <p:spPr>
          <a:xfrm>
            <a:off x="283275" y="4288992"/>
            <a:ext cx="1676400" cy="646331"/>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Tracking &amp; feedback</a:t>
            </a:r>
            <a:endParaRPr lang="en-US" dirty="0">
              <a:solidFill>
                <a:prstClr val="black"/>
              </a:solidFill>
              <a:latin typeface="Calibri"/>
            </a:endParaRPr>
          </a:p>
        </p:txBody>
      </p:sp>
      <p:sp>
        <p:nvSpPr>
          <p:cNvPr id="15" name="TextBox 14"/>
          <p:cNvSpPr txBox="1"/>
          <p:nvPr/>
        </p:nvSpPr>
        <p:spPr>
          <a:xfrm>
            <a:off x="283275" y="5229440"/>
            <a:ext cx="1676400" cy="646331"/>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Tools if craving/slip</a:t>
            </a:r>
            <a:endParaRPr lang="en-US" dirty="0">
              <a:solidFill>
                <a:prstClr val="black"/>
              </a:solidFill>
              <a:latin typeface="Calibri"/>
            </a:endParaRPr>
          </a:p>
        </p:txBody>
      </p:sp>
      <p:sp>
        <p:nvSpPr>
          <p:cNvPr id="16" name="TextBox 15"/>
          <p:cNvSpPr txBox="1"/>
          <p:nvPr/>
        </p:nvSpPr>
        <p:spPr>
          <a:xfrm>
            <a:off x="283275" y="6085761"/>
            <a:ext cx="1643743" cy="369332"/>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b="1" dirty="0" smtClean="0">
                <a:solidFill>
                  <a:prstClr val="black"/>
                </a:solidFill>
                <a:latin typeface="Calibri"/>
              </a:rPr>
              <a:t>Pledge</a:t>
            </a:r>
            <a:endParaRPr lang="en-US" b="1" dirty="0">
              <a:solidFill>
                <a:prstClr val="black"/>
              </a:solidFill>
              <a:latin typeface="Calibri"/>
            </a:endParaRPr>
          </a:p>
        </p:txBody>
      </p:sp>
      <p:sp>
        <p:nvSpPr>
          <p:cNvPr id="18" name="TextBox 17"/>
          <p:cNvSpPr txBox="1"/>
          <p:nvPr/>
        </p:nvSpPr>
        <p:spPr>
          <a:xfrm>
            <a:off x="2758451" y="3185459"/>
            <a:ext cx="1661886" cy="36933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Social support</a:t>
            </a:r>
            <a:endParaRPr lang="en-US" dirty="0">
              <a:solidFill>
                <a:prstClr val="black"/>
              </a:solidFill>
              <a:latin typeface="Calibri"/>
            </a:endParaRPr>
          </a:p>
        </p:txBody>
      </p:sp>
      <p:sp>
        <p:nvSpPr>
          <p:cNvPr id="19" name="TextBox 18"/>
          <p:cNvSpPr txBox="1"/>
          <p:nvPr/>
        </p:nvSpPr>
        <p:spPr>
          <a:xfrm>
            <a:off x="2752272" y="4278868"/>
            <a:ext cx="1661886" cy="36933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Benefits </a:t>
            </a:r>
            <a:endParaRPr lang="en-US" dirty="0">
              <a:solidFill>
                <a:prstClr val="black"/>
              </a:solidFill>
              <a:latin typeface="Calibri"/>
            </a:endParaRPr>
          </a:p>
        </p:txBody>
      </p:sp>
      <p:sp>
        <p:nvSpPr>
          <p:cNvPr id="20" name="TextBox 19"/>
          <p:cNvSpPr txBox="1"/>
          <p:nvPr/>
        </p:nvSpPr>
        <p:spPr>
          <a:xfrm>
            <a:off x="2728685" y="4750657"/>
            <a:ext cx="1658257" cy="36933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Barriers  </a:t>
            </a:r>
            <a:endParaRPr lang="en-US" dirty="0">
              <a:solidFill>
                <a:prstClr val="black"/>
              </a:solidFill>
              <a:latin typeface="Calibri"/>
            </a:endParaRPr>
          </a:p>
        </p:txBody>
      </p:sp>
      <p:sp>
        <p:nvSpPr>
          <p:cNvPr id="21" name="TextBox 20"/>
          <p:cNvSpPr txBox="1"/>
          <p:nvPr/>
        </p:nvSpPr>
        <p:spPr>
          <a:xfrm>
            <a:off x="2758451" y="3754207"/>
            <a:ext cx="1643742" cy="369332"/>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b="1" dirty="0" smtClean="0">
                <a:solidFill>
                  <a:prstClr val="black"/>
                </a:solidFill>
                <a:latin typeface="Calibri"/>
              </a:rPr>
              <a:t>Self-efficacy</a:t>
            </a:r>
            <a:endParaRPr lang="en-US" b="1" dirty="0">
              <a:solidFill>
                <a:prstClr val="black"/>
              </a:solidFill>
              <a:latin typeface="Calibri"/>
            </a:endParaRPr>
          </a:p>
        </p:txBody>
      </p:sp>
      <p:sp>
        <p:nvSpPr>
          <p:cNvPr id="22" name="TextBox 21"/>
          <p:cNvSpPr txBox="1"/>
          <p:nvPr/>
        </p:nvSpPr>
        <p:spPr>
          <a:xfrm>
            <a:off x="2743200" y="5257800"/>
            <a:ext cx="1643742" cy="646331"/>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Behavioral capability</a:t>
            </a:r>
            <a:endParaRPr lang="en-US" dirty="0">
              <a:solidFill>
                <a:prstClr val="black"/>
              </a:solidFill>
              <a:latin typeface="Calibri"/>
            </a:endParaRPr>
          </a:p>
        </p:txBody>
      </p:sp>
      <p:sp>
        <p:nvSpPr>
          <p:cNvPr id="25" name="TextBox 24"/>
          <p:cNvSpPr txBox="1"/>
          <p:nvPr/>
        </p:nvSpPr>
        <p:spPr>
          <a:xfrm>
            <a:off x="5208134" y="2212530"/>
            <a:ext cx="1641024" cy="369332"/>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Call </a:t>
            </a:r>
            <a:r>
              <a:rPr lang="en-US" dirty="0" err="1" smtClean="0">
                <a:solidFill>
                  <a:prstClr val="black"/>
                </a:solidFill>
                <a:latin typeface="Calibri"/>
              </a:rPr>
              <a:t>quitline</a:t>
            </a:r>
            <a:endParaRPr lang="en-US" dirty="0">
              <a:solidFill>
                <a:prstClr val="black"/>
              </a:solidFill>
              <a:latin typeface="Calibri"/>
            </a:endParaRPr>
          </a:p>
        </p:txBody>
      </p:sp>
      <p:sp>
        <p:nvSpPr>
          <p:cNvPr id="26" name="TextBox 25"/>
          <p:cNvSpPr txBox="1"/>
          <p:nvPr/>
        </p:nvSpPr>
        <p:spPr>
          <a:xfrm>
            <a:off x="5204505" y="2703502"/>
            <a:ext cx="1644653" cy="646331"/>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Use NRT /medications</a:t>
            </a:r>
            <a:endParaRPr lang="en-US" dirty="0">
              <a:solidFill>
                <a:prstClr val="black"/>
              </a:solidFill>
              <a:latin typeface="Calibri"/>
            </a:endParaRPr>
          </a:p>
        </p:txBody>
      </p:sp>
      <p:sp>
        <p:nvSpPr>
          <p:cNvPr id="27" name="TextBox 26"/>
          <p:cNvSpPr txBox="1"/>
          <p:nvPr/>
        </p:nvSpPr>
        <p:spPr>
          <a:xfrm>
            <a:off x="5211763" y="3458081"/>
            <a:ext cx="1637395" cy="369332"/>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Talk to doctor</a:t>
            </a:r>
            <a:endParaRPr lang="en-US" dirty="0">
              <a:solidFill>
                <a:prstClr val="black"/>
              </a:solidFill>
              <a:latin typeface="Calibri"/>
            </a:endParaRPr>
          </a:p>
        </p:txBody>
      </p:sp>
      <p:sp>
        <p:nvSpPr>
          <p:cNvPr id="28" name="TextBox 27"/>
          <p:cNvSpPr txBox="1"/>
          <p:nvPr/>
        </p:nvSpPr>
        <p:spPr>
          <a:xfrm>
            <a:off x="7392986" y="3754207"/>
            <a:ext cx="1589315" cy="36933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Quit smoking</a:t>
            </a:r>
            <a:endParaRPr lang="en-US" dirty="0">
              <a:solidFill>
                <a:prstClr val="black"/>
              </a:solidFill>
              <a:latin typeface="Calibri"/>
            </a:endParaRPr>
          </a:p>
        </p:txBody>
      </p:sp>
      <p:cxnSp>
        <p:nvCxnSpPr>
          <p:cNvPr id="36" name="Straight Arrow Connector 35"/>
          <p:cNvCxnSpPr/>
          <p:nvPr/>
        </p:nvCxnSpPr>
        <p:spPr>
          <a:xfrm flipV="1">
            <a:off x="4623527" y="4123539"/>
            <a:ext cx="2651565" cy="996451"/>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994247" y="5119989"/>
            <a:ext cx="682609" cy="0"/>
          </a:xfrm>
          <a:prstGeom prst="straightConnector1">
            <a:avLst/>
          </a:prstGeom>
          <a:ln w="60325">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211763" y="3941608"/>
            <a:ext cx="1637395" cy="646331"/>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fontAlgn="auto">
              <a:spcBef>
                <a:spcPts val="0"/>
              </a:spcBef>
              <a:spcAft>
                <a:spcPts val="0"/>
              </a:spcAft>
            </a:pPr>
            <a:r>
              <a:rPr lang="en-US" dirty="0" smtClean="0">
                <a:solidFill>
                  <a:prstClr val="black"/>
                </a:solidFill>
                <a:latin typeface="Calibri"/>
              </a:rPr>
              <a:t>Online community</a:t>
            </a:r>
            <a:endParaRPr lang="en-US" dirty="0">
              <a:solidFill>
                <a:prstClr val="black"/>
              </a:solidFill>
              <a:latin typeface="Calibri"/>
            </a:endParaRPr>
          </a:p>
        </p:txBody>
      </p:sp>
      <p:sp>
        <p:nvSpPr>
          <p:cNvPr id="29" name="TextBox 28"/>
          <p:cNvSpPr txBox="1"/>
          <p:nvPr/>
        </p:nvSpPr>
        <p:spPr>
          <a:xfrm>
            <a:off x="3104663" y="6198264"/>
            <a:ext cx="3973575" cy="369332"/>
          </a:xfrm>
          <a:prstGeom prst="rect">
            <a:avLst/>
          </a:prstGeom>
          <a:solidFill>
            <a:schemeClr val="bg1"/>
          </a:solidFill>
        </p:spPr>
        <p:txBody>
          <a:bodyPr wrap="square" rtlCol="0">
            <a:spAutoFit/>
          </a:bodyPr>
          <a:lstStyle/>
          <a:p>
            <a:r>
              <a:rPr lang="en-US" dirty="0" err="1"/>
              <a:t>Hoeppner</a:t>
            </a:r>
            <a:r>
              <a:rPr lang="en-US" dirty="0"/>
              <a:t> B</a:t>
            </a:r>
            <a:r>
              <a:rPr lang="en-US" dirty="0" smtClean="0"/>
              <a:t>,, et al. </a:t>
            </a:r>
            <a:r>
              <a:rPr lang="en-US" i="1" dirty="0" smtClean="0"/>
              <a:t>Addiction</a:t>
            </a:r>
            <a:r>
              <a:rPr lang="en-US" dirty="0"/>
              <a:t>. </a:t>
            </a:r>
            <a:r>
              <a:rPr lang="en-US" dirty="0" smtClean="0"/>
              <a:t>2016.</a:t>
            </a:r>
            <a:endParaRPr lang="en-US" dirty="0"/>
          </a:p>
        </p:txBody>
      </p:sp>
    </p:spTree>
    <p:extLst>
      <p:ext uri="{BB962C8B-B14F-4D97-AF65-F5344CB8AC3E}">
        <p14:creationId xmlns:p14="http://schemas.microsoft.com/office/powerpoint/2010/main" val="1579418182"/>
      </p:ext>
    </p:extLst>
  </p:cSld>
  <p:clrMapOvr>
    <a:masterClrMapping/>
  </p:clrMapOvr>
  <mc:AlternateContent xmlns:mc="http://schemas.openxmlformats.org/markup-compatibility/2006" xmlns:p14="http://schemas.microsoft.com/office/powerpoint/2010/main">
    <mc:Choice Requires="p14">
      <p:transition spd="slow" p14:dur="2000" advTm="2040"/>
    </mc:Choice>
    <mc:Fallback xmlns="">
      <p:transition spd="slow" advTm="204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448" y="230930"/>
            <a:ext cx="8686800" cy="1143000"/>
          </a:xfrm>
        </p:spPr>
        <p:txBody>
          <a:bodyPr/>
          <a:lstStyle/>
          <a:p>
            <a:r>
              <a:rPr lang="en-US" dirty="0" smtClean="0"/>
              <a:t>Does it work at a </a:t>
            </a:r>
            <a:r>
              <a:rPr lang="en-US" dirty="0" err="1" smtClean="0"/>
              <a:t>quitline</a:t>
            </a:r>
            <a:r>
              <a:rPr lang="en-US" dirty="0" smtClean="0"/>
              <a:t>? </a:t>
            </a:r>
            <a:endParaRPr lang="en-US" dirty="0"/>
          </a:p>
        </p:txBody>
      </p:sp>
      <p:sp>
        <p:nvSpPr>
          <p:cNvPr id="3" name="Text Placeholder 2"/>
          <p:cNvSpPr>
            <a:spLocks noGrp="1"/>
          </p:cNvSpPr>
          <p:nvPr>
            <p:ph type="body" sz="half" idx="1"/>
          </p:nvPr>
        </p:nvSpPr>
        <p:spPr>
          <a:xfrm>
            <a:off x="381000" y="1143001"/>
            <a:ext cx="8839200" cy="4495800"/>
          </a:xfrm>
        </p:spPr>
        <p:txBody>
          <a:bodyPr>
            <a:normAutofit fontScale="85000" lnSpcReduction="20000"/>
          </a:bodyPr>
          <a:lstStyle/>
          <a:p>
            <a:r>
              <a:rPr lang="en-US" dirty="0" smtClean="0"/>
              <a:t>Natural experiment in commercial </a:t>
            </a:r>
            <a:r>
              <a:rPr lang="en-US" dirty="0" err="1" smtClean="0"/>
              <a:t>quitline</a:t>
            </a:r>
            <a:r>
              <a:rPr lang="en-US" dirty="0" smtClean="0"/>
              <a:t> setting with rollout of Text2quit </a:t>
            </a:r>
          </a:p>
          <a:p>
            <a:r>
              <a:rPr lang="en-US" dirty="0"/>
              <a:t>Propensity score matching </a:t>
            </a:r>
            <a:r>
              <a:rPr lang="en-US" dirty="0" smtClean="0"/>
              <a:t>on intake covariates</a:t>
            </a:r>
          </a:p>
          <a:p>
            <a:pPr lvl="1"/>
            <a:r>
              <a:rPr lang="en-US" dirty="0"/>
              <a:t>Control Group: 4-call Phone Counseling, </a:t>
            </a:r>
            <a:r>
              <a:rPr lang="en-US" dirty="0" smtClean="0"/>
              <a:t>NRT</a:t>
            </a:r>
            <a:r>
              <a:rPr lang="en-US" dirty="0"/>
              <a:t>, </a:t>
            </a:r>
            <a:r>
              <a:rPr lang="en-US" dirty="0" err="1"/>
              <a:t>WebCoach</a:t>
            </a:r>
            <a:r>
              <a:rPr lang="en-US" dirty="0"/>
              <a:t> (N=4363)</a:t>
            </a:r>
          </a:p>
          <a:p>
            <a:pPr lvl="1"/>
            <a:r>
              <a:rPr lang="en-US" dirty="0"/>
              <a:t>Enhanced group: control +Text2Quit (N=4363</a:t>
            </a:r>
            <a:r>
              <a:rPr lang="en-US" dirty="0" smtClean="0"/>
              <a:t>)</a:t>
            </a:r>
          </a:p>
          <a:p>
            <a:r>
              <a:rPr lang="en-US" dirty="0" smtClean="0"/>
              <a:t>Result: Similar rates of 7-day abstinence were reported for both groups at 7 </a:t>
            </a:r>
            <a:r>
              <a:rPr lang="en-US" dirty="0" err="1" smtClean="0"/>
              <a:t>mo</a:t>
            </a:r>
            <a:r>
              <a:rPr lang="en-US" dirty="0" smtClean="0"/>
              <a:t> (25.3%/25.5%)</a:t>
            </a:r>
          </a:p>
          <a:p>
            <a:r>
              <a:rPr lang="en-US" sz="3500" dirty="0" smtClean="0"/>
              <a:t>Text2Quit more satisfied</a:t>
            </a:r>
          </a:p>
          <a:p>
            <a:r>
              <a:rPr lang="en-US" sz="3500" dirty="0" smtClean="0">
                <a:sym typeface="Wingdings"/>
              </a:rPr>
              <a:t>Text2Quit not confer benefit for quitting in tandem with </a:t>
            </a:r>
            <a:r>
              <a:rPr lang="en-US" sz="3500" dirty="0" err="1" smtClean="0">
                <a:sym typeface="Wingdings"/>
              </a:rPr>
              <a:t>quitline</a:t>
            </a:r>
            <a:r>
              <a:rPr lang="en-US" sz="3500" dirty="0" smtClean="0">
                <a:sym typeface="Wingdings"/>
              </a:rPr>
              <a:t> services</a:t>
            </a:r>
            <a:endParaRPr lang="en-US" sz="3500" dirty="0"/>
          </a:p>
          <a:p>
            <a:pPr marL="17462" indent="0">
              <a:buNone/>
            </a:pPr>
            <a:endParaRPr lang="en-US" sz="2400" dirty="0"/>
          </a:p>
          <a:p>
            <a:endParaRPr lang="en-US" dirty="0"/>
          </a:p>
        </p:txBody>
      </p:sp>
      <p:sp>
        <p:nvSpPr>
          <p:cNvPr id="5" name="TextBox 4"/>
          <p:cNvSpPr txBox="1"/>
          <p:nvPr/>
        </p:nvSpPr>
        <p:spPr>
          <a:xfrm>
            <a:off x="1209369" y="5750202"/>
            <a:ext cx="6871460" cy="830997"/>
          </a:xfrm>
          <a:prstGeom prst="rect">
            <a:avLst/>
          </a:prstGeom>
          <a:solidFill>
            <a:schemeClr val="bg1"/>
          </a:solidFill>
        </p:spPr>
        <p:txBody>
          <a:bodyPr wrap="square" rtlCol="0">
            <a:spAutoFit/>
          </a:bodyPr>
          <a:lstStyle/>
          <a:p>
            <a:r>
              <a:rPr lang="en-US" sz="1600" dirty="0" err="1"/>
              <a:t>Boal</a:t>
            </a:r>
            <a:r>
              <a:rPr lang="en-US" sz="1600" dirty="0"/>
              <a:t>, A, </a:t>
            </a:r>
            <a:r>
              <a:rPr lang="en-US" sz="1600" b="1" dirty="0" err="1"/>
              <a:t>Abroms</a:t>
            </a:r>
            <a:r>
              <a:rPr lang="en-US" sz="1600" b="1" dirty="0"/>
              <a:t> LC</a:t>
            </a:r>
            <a:r>
              <a:rPr lang="en-US" sz="1600" dirty="0"/>
              <a:t>, Graham A. Simmons S. Combined </a:t>
            </a:r>
            <a:r>
              <a:rPr lang="en-US" sz="1600" dirty="0" err="1"/>
              <a:t>Quitline</a:t>
            </a:r>
            <a:r>
              <a:rPr lang="en-US" sz="1600" dirty="0"/>
              <a:t> Counseling and Text Messaging for Smoking Cessation: A Quasi-Experimental Evaluation. </a:t>
            </a:r>
            <a:r>
              <a:rPr lang="en-US" sz="1600" i="1" dirty="0"/>
              <a:t>Nicotine &amp; Tobacco Research</a:t>
            </a:r>
            <a:r>
              <a:rPr lang="en-US" sz="1600" dirty="0"/>
              <a:t>. Oct 31, 2015. </a:t>
            </a:r>
          </a:p>
        </p:txBody>
      </p:sp>
      <p:pic>
        <p:nvPicPr>
          <p:cNvPr id="6" name="Picture 804" descr="T2Q_PosterForReview"/>
          <p:cNvPicPr>
            <a:picLocks noChangeAspect="1" noChangeArrowheads="1"/>
          </p:cNvPicPr>
          <p:nvPr/>
        </p:nvPicPr>
        <p:blipFill>
          <a:blip r:embed="rId3" cstate="print"/>
          <a:srcRect l="60632" t="28889" b="53992"/>
          <a:stretch>
            <a:fillRect/>
          </a:stretch>
        </p:blipFill>
        <p:spPr bwMode="auto">
          <a:xfrm>
            <a:off x="7190509" y="41319"/>
            <a:ext cx="1020207" cy="1106287"/>
          </a:xfrm>
          <a:prstGeom prst="rect">
            <a:avLst/>
          </a:prstGeom>
          <a:noFill/>
          <a:ln w="9525">
            <a:noFill/>
            <a:miter lim="800000"/>
            <a:headEnd/>
            <a:tailEnd/>
          </a:ln>
        </p:spPr>
      </p:pic>
      <p:pic>
        <p:nvPicPr>
          <p:cNvPr id="7" name="Picture 6" descr="http://www.theeap.com/wp-content/uploads/2012/05/SpeakToCounselo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10716" y="81194"/>
            <a:ext cx="777143" cy="116571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828352" y="173601"/>
            <a:ext cx="331976" cy="1200329"/>
          </a:xfrm>
          <a:prstGeom prst="rect">
            <a:avLst/>
          </a:prstGeom>
          <a:noFill/>
        </p:spPr>
        <p:txBody>
          <a:bodyPr wrap="square" rtlCol="0">
            <a:spAutoFit/>
          </a:bodyPr>
          <a:lstStyle/>
          <a:p>
            <a:r>
              <a:rPr lang="en-US" sz="7200" dirty="0" smtClean="0">
                <a:solidFill>
                  <a:srgbClr val="FF0000"/>
                </a:solidFill>
              </a:rPr>
              <a:t>+</a:t>
            </a:r>
            <a:endParaRPr lang="en-US" sz="7200" dirty="0">
              <a:solidFill>
                <a:srgbClr val="FF0000"/>
              </a:solidFill>
            </a:endParaRPr>
          </a:p>
        </p:txBody>
      </p:sp>
    </p:spTree>
    <p:extLst>
      <p:ext uri="{BB962C8B-B14F-4D97-AF65-F5344CB8AC3E}">
        <p14:creationId xmlns:p14="http://schemas.microsoft.com/office/powerpoint/2010/main" val="2143467016"/>
      </p:ext>
    </p:extLst>
  </p:cSld>
  <p:clrMapOvr>
    <a:masterClrMapping/>
  </p:clrMapOvr>
  <mc:AlternateContent xmlns:mc="http://schemas.openxmlformats.org/markup-compatibility/2006" xmlns:p14="http://schemas.microsoft.com/office/powerpoint/2010/main">
    <mc:Choice Requires="p14">
      <p:transition spd="slow" p14:dur="2000" advTm="86148"/>
    </mc:Choice>
    <mc:Fallback xmlns="">
      <p:transition spd="slow" advTm="8614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8" y="1097281"/>
            <a:ext cx="7745505" cy="3170264"/>
          </a:xfrm>
        </p:spPr>
        <p:txBody>
          <a:bodyPr/>
          <a:lstStyle/>
          <a:p>
            <a:r>
              <a:rPr lang="en-US" dirty="0" smtClean="0"/>
              <a:t>Based on my study and those of others, SMS programs increase long term quit rates by 70%</a:t>
            </a:r>
          </a:p>
          <a:p>
            <a:r>
              <a:rPr lang="en-US" dirty="0" smtClean="0"/>
              <a:t>Mechanism is primarily psychosocial rather than extra-treatment</a:t>
            </a:r>
          </a:p>
          <a:p>
            <a:r>
              <a:rPr lang="en-US" dirty="0" smtClean="0"/>
              <a:t>Offers no additional benefit beyond comprehensive </a:t>
            </a:r>
            <a:r>
              <a:rPr lang="en-US" dirty="0" err="1" smtClean="0"/>
              <a:t>quitline</a:t>
            </a:r>
            <a:r>
              <a:rPr lang="en-US" dirty="0" smtClean="0"/>
              <a:t> treatments (counseling, NRT, </a:t>
            </a:r>
            <a:r>
              <a:rPr lang="en-US" dirty="0" err="1" smtClean="0"/>
              <a:t>webcoach</a:t>
            </a:r>
            <a:r>
              <a:rPr lang="en-US" dirty="0" smtClean="0"/>
              <a:t>)</a:t>
            </a:r>
            <a:endParaRPr lang="en-US" dirty="0"/>
          </a:p>
        </p:txBody>
      </p:sp>
      <p:sp>
        <p:nvSpPr>
          <p:cNvPr id="3" name="Title 2"/>
          <p:cNvSpPr>
            <a:spLocks noGrp="1"/>
          </p:cNvSpPr>
          <p:nvPr>
            <p:ph type="title"/>
          </p:nvPr>
        </p:nvSpPr>
        <p:spPr/>
        <p:txBody>
          <a:bodyPr/>
          <a:lstStyle/>
          <a:p>
            <a:r>
              <a:rPr lang="en-US" dirty="0" smtClean="0"/>
              <a:t>Implications</a:t>
            </a:r>
            <a:endParaRPr lang="en-US" dirty="0"/>
          </a:p>
        </p:txBody>
      </p:sp>
    </p:spTree>
    <p:extLst>
      <p:ext uri="{BB962C8B-B14F-4D97-AF65-F5344CB8AC3E}">
        <p14:creationId xmlns:p14="http://schemas.microsoft.com/office/powerpoint/2010/main" val="361715427"/>
      </p:ext>
    </p:extLst>
  </p:cSld>
  <p:clrMapOvr>
    <a:masterClrMapping/>
  </p:clrMapOvr>
  <mc:AlternateContent xmlns:mc="http://schemas.openxmlformats.org/markup-compatibility/2006" xmlns:p14="http://schemas.microsoft.com/office/powerpoint/2010/main">
    <mc:Choice Requires="p14">
      <p:transition spd="slow" p14:dur="2000" advTm="24918"/>
    </mc:Choice>
    <mc:Fallback xmlns="">
      <p:transition spd="slow" advTm="2491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solidFill>
                  <a:srgbClr val="C00000"/>
                </a:solidFill>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1721168231"/>
      </p:ext>
    </p:extLst>
  </p:cSld>
  <p:clrMapOvr>
    <a:masterClrMapping/>
  </p:clrMapOvr>
  <mc:AlternateContent xmlns:mc="http://schemas.openxmlformats.org/markup-compatibility/2006" xmlns:p14="http://schemas.microsoft.com/office/powerpoint/2010/main">
    <mc:Choice Requires="p14">
      <p:transition spd="slow" p14:dur="2000" advTm="5481"/>
    </mc:Choice>
    <mc:Fallback xmlns="">
      <p:transition spd="slow" advTm="5481"/>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Can </a:t>
            </a:r>
            <a:r>
              <a:rPr lang="en-US" dirty="0" err="1" smtClean="0"/>
              <a:t>mCessation</a:t>
            </a:r>
            <a:r>
              <a:rPr lang="en-US" dirty="0" smtClean="0"/>
              <a:t> work for pregnant smokers?</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147545592"/>
      </p:ext>
    </p:extLst>
  </p:cSld>
  <p:clrMapOvr>
    <a:masterClrMapping/>
  </p:clrMapOvr>
  <mc:AlternateContent xmlns:mc="http://schemas.openxmlformats.org/markup-compatibility/2006" xmlns:p14="http://schemas.microsoft.com/office/powerpoint/2010/main">
    <mc:Choice Requires="p14">
      <p:transition spd="slow" p14:dur="2000" advTm="4049"/>
    </mc:Choice>
    <mc:Fallback xmlns="">
      <p:transition spd="slow" advTm="4049"/>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800"/>
            <a:ext cx="8686800" cy="4953000"/>
          </a:xfrm>
        </p:spPr>
        <p:txBody>
          <a:bodyPr>
            <a:noAutofit/>
          </a:bodyPr>
          <a:lstStyle/>
          <a:p>
            <a:pPr marL="17462" indent="0">
              <a:buNone/>
            </a:pPr>
            <a:endParaRPr lang="en-US" sz="2000" dirty="0" smtClean="0"/>
          </a:p>
          <a:p>
            <a:pPr marL="360362"/>
            <a:r>
              <a:rPr lang="en-US" sz="2000" dirty="0" smtClean="0"/>
              <a:t>10-15% smoke through their pregnancy</a:t>
            </a:r>
          </a:p>
          <a:p>
            <a:pPr marL="360362"/>
            <a:r>
              <a:rPr lang="en-US" sz="2000" dirty="0" smtClean="0"/>
              <a:t>Harms from smoking to developing baby</a:t>
            </a:r>
            <a:endParaRPr lang="en-US" sz="2000" dirty="0"/>
          </a:p>
          <a:p>
            <a:pPr marL="360362"/>
            <a:r>
              <a:rPr lang="en-US" sz="2000" dirty="0" smtClean="0"/>
              <a:t>While counseling works, low Reach of programs</a:t>
            </a:r>
          </a:p>
          <a:p>
            <a:pPr lvl="3"/>
            <a:endParaRPr lang="en-US" sz="1500" dirty="0" smtClean="0">
              <a:cs typeface="ＭＳ Ｐゴシック" charset="0"/>
            </a:endParaRPr>
          </a:p>
          <a:p>
            <a:pPr lvl="2"/>
            <a:r>
              <a:rPr lang="en-US" sz="1800" dirty="0" smtClean="0">
                <a:cs typeface="ＭＳ Ｐゴシック" charset="0"/>
              </a:rPr>
              <a:t>Few get help from OB</a:t>
            </a:r>
          </a:p>
          <a:p>
            <a:pPr lvl="2"/>
            <a:r>
              <a:rPr lang="en-US" sz="1800" dirty="0" smtClean="0">
                <a:cs typeface="ＭＳ Ｐゴシック" charset="0"/>
              </a:rPr>
              <a:t>Few call </a:t>
            </a:r>
            <a:r>
              <a:rPr lang="en-US" sz="1800" dirty="0" err="1" smtClean="0">
                <a:cs typeface="ＭＳ Ｐゴシック" charset="0"/>
              </a:rPr>
              <a:t>quitlines</a:t>
            </a:r>
            <a:r>
              <a:rPr lang="en-US" sz="1800" dirty="0" smtClean="0">
                <a:cs typeface="ＭＳ Ｐゴシック" charset="0"/>
              </a:rPr>
              <a:t> (&lt;1% of calls) (NAQC 2014)</a:t>
            </a:r>
          </a:p>
          <a:p>
            <a:pPr lvl="2"/>
            <a:r>
              <a:rPr lang="en-US" sz="1800" dirty="0" smtClean="0">
                <a:cs typeface="ＭＳ Ｐゴシック" charset="0"/>
              </a:rPr>
              <a:t>78% of identified smokers refuse in-person counseling (Windsor et al. 2014)</a:t>
            </a:r>
          </a:p>
          <a:p>
            <a:endParaRPr lang="en-US" sz="2200" dirty="0" smtClean="0"/>
          </a:p>
          <a:p>
            <a:r>
              <a:rPr lang="en-US" sz="2000" dirty="0" smtClean="0"/>
              <a:t>First large scale study: No efficacy data from RCT for </a:t>
            </a:r>
            <a:r>
              <a:rPr lang="en-US" sz="2000" dirty="0" err="1" smtClean="0"/>
              <a:t>mCessation</a:t>
            </a:r>
            <a:r>
              <a:rPr lang="en-US" sz="2000" dirty="0" smtClean="0"/>
              <a:t> in pregnant women</a:t>
            </a:r>
          </a:p>
          <a:p>
            <a:endParaRPr lang="en-US" sz="2000" dirty="0" smtClean="0"/>
          </a:p>
        </p:txBody>
      </p:sp>
      <p:sp>
        <p:nvSpPr>
          <p:cNvPr id="3" name="Title 2"/>
          <p:cNvSpPr>
            <a:spLocks noGrp="1"/>
          </p:cNvSpPr>
          <p:nvPr>
            <p:ph type="title"/>
          </p:nvPr>
        </p:nvSpPr>
        <p:spPr>
          <a:xfrm>
            <a:off x="152400" y="533400"/>
            <a:ext cx="7543800" cy="914400"/>
          </a:xfrm>
        </p:spPr>
        <p:txBody>
          <a:bodyPr/>
          <a:lstStyle/>
          <a:p>
            <a:r>
              <a:rPr lang="en-US" dirty="0" smtClean="0"/>
              <a:t>Smoking in Pregnancy</a:t>
            </a:r>
            <a:endParaRPr lang="en-US" dirty="0"/>
          </a:p>
        </p:txBody>
      </p:sp>
      <p:pic>
        <p:nvPicPr>
          <p:cNvPr id="4" name="Content Placeholder 4"/>
          <p:cNvPicPr>
            <a:picLocks noChangeAspect="1"/>
          </p:cNvPicPr>
          <p:nvPr/>
        </p:nvPicPr>
        <p:blipFill>
          <a:blip r:embed="rId3"/>
          <a:srcRect l="5384" r="5384"/>
          <a:stretch>
            <a:fillRect/>
          </a:stretch>
        </p:blipFill>
        <p:spPr>
          <a:xfrm>
            <a:off x="6247198" y="304800"/>
            <a:ext cx="2515802" cy="2819400"/>
          </a:xfrm>
          <a:prstGeom prst="rect">
            <a:avLst/>
          </a:prstGeom>
        </p:spPr>
      </p:pic>
    </p:spTree>
    <p:extLst>
      <p:ext uri="{BB962C8B-B14F-4D97-AF65-F5344CB8AC3E}">
        <p14:creationId xmlns:p14="http://schemas.microsoft.com/office/powerpoint/2010/main" val="2386117216"/>
      </p:ext>
    </p:extLst>
  </p:cSld>
  <p:clrMapOvr>
    <a:masterClrMapping/>
  </p:clrMapOvr>
  <mc:AlternateContent xmlns:mc="http://schemas.openxmlformats.org/markup-compatibility/2006" xmlns:p14="http://schemas.microsoft.com/office/powerpoint/2010/main">
    <mc:Choice Requires="p14">
      <p:transition spd="slow" p14:dur="2000" advTm="24253"/>
    </mc:Choice>
    <mc:Fallback xmlns="">
      <p:transition spd="slow" advTm="24253"/>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a:xfrm>
            <a:off x="76200" y="457200"/>
            <a:ext cx="3429000" cy="762000"/>
          </a:xfrm>
          <a:prstGeom prst="rect">
            <a:avLst/>
          </a:prstGeom>
        </p:spPr>
        <p:txBody>
          <a:bodyPr/>
          <a:lstStyle/>
          <a:p>
            <a:pPr eaLnBrk="1" hangingPunct="1"/>
            <a:r>
              <a:rPr lang="en-US" dirty="0" smtClean="0">
                <a:ea typeface="ＭＳ Ｐゴシック" charset="-128"/>
                <a:cs typeface="ＭＳ Ｐゴシック" charset="-128"/>
              </a:rPr>
              <a:t>Text4Baby</a:t>
            </a:r>
            <a:endParaRPr lang="en-US" dirty="0">
              <a:ea typeface="ＭＳ Ｐゴシック" charset="-128"/>
              <a:cs typeface="ＭＳ Ｐゴシック" charset="-128"/>
            </a:endParaRPr>
          </a:p>
        </p:txBody>
      </p:sp>
      <p:sp>
        <p:nvSpPr>
          <p:cNvPr id="77826" name="Content Placeholder 2"/>
          <p:cNvSpPr>
            <a:spLocks noGrp="1"/>
          </p:cNvSpPr>
          <p:nvPr>
            <p:ph idx="4294967295"/>
          </p:nvPr>
        </p:nvSpPr>
        <p:spPr>
          <a:xfrm>
            <a:off x="4876800" y="1143000"/>
            <a:ext cx="3962400" cy="5257800"/>
          </a:xfrm>
          <a:prstGeom prst="rect">
            <a:avLst/>
          </a:prstGeom>
        </p:spPr>
        <p:txBody>
          <a:bodyPr/>
          <a:lstStyle/>
          <a:p>
            <a:pPr eaLnBrk="1" hangingPunct="1"/>
            <a:r>
              <a:rPr lang="en-US" sz="2400">
                <a:ea typeface="ＭＳ Ｐゴシック" charset="-128"/>
                <a:cs typeface="ＭＳ Ｐゴシック" charset="-128"/>
              </a:rPr>
              <a:t>Core Partners:</a:t>
            </a: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r>
              <a:rPr lang="en-US" sz="2400">
                <a:ea typeface="ＭＳ Ｐゴシック" charset="-128"/>
                <a:cs typeface="ＭＳ Ｐゴシック" charset="-128"/>
              </a:rPr>
              <a:t>Outreach Partners:</a:t>
            </a: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endParaRPr lang="en-US" sz="2400">
              <a:ea typeface="ＭＳ Ｐゴシック" charset="-128"/>
              <a:cs typeface="ＭＳ Ｐゴシック" charset="-128"/>
            </a:endParaRPr>
          </a:p>
          <a:p>
            <a:pPr eaLnBrk="1" hangingPunct="1"/>
            <a:r>
              <a:rPr lang="en-US" sz="2400">
                <a:ea typeface="ＭＳ Ｐゴシック" charset="-128"/>
                <a:cs typeface="ＭＳ Ｐゴシック" charset="-128"/>
              </a:rPr>
              <a:t>Telecoms industry support:</a:t>
            </a:r>
          </a:p>
        </p:txBody>
      </p:sp>
      <p:sp>
        <p:nvSpPr>
          <p:cNvPr id="77827" name="Slide Number Placeholder 3"/>
          <p:cNvSpPr txBox="1">
            <a:spLocks noGrp="1"/>
          </p:cNvSpPr>
          <p:nvPr/>
        </p:nvSpPr>
        <p:spPr bwMode="auto">
          <a:xfrm>
            <a:off x="6934200" y="6542088"/>
            <a:ext cx="2133600" cy="476250"/>
          </a:xfrm>
          <a:prstGeom prst="rect">
            <a:avLst/>
          </a:prstGeom>
          <a:noFill/>
          <a:ln w="9525">
            <a:noFill/>
            <a:miter lim="800000"/>
            <a:headEnd/>
            <a:tailEnd/>
          </a:ln>
        </p:spPr>
        <p:txBody>
          <a:bodyPr>
            <a:prstTxWarp prst="textNoShape">
              <a:avLst/>
            </a:prstTxWarp>
          </a:bodyPr>
          <a:lstStyle/>
          <a:p>
            <a:pPr algn="r"/>
            <a:fld id="{E0539C94-64B5-4148-89AB-566950D972F5}" type="slidenum">
              <a:rPr lang="en-US" sz="1400" b="1">
                <a:solidFill>
                  <a:srgbClr val="00B5E6"/>
                </a:solidFill>
              </a:rPr>
              <a:pPr algn="r"/>
              <a:t>39</a:t>
            </a:fld>
            <a:endParaRPr lang="en-US" sz="1400" b="1">
              <a:solidFill>
                <a:srgbClr val="00B5E6"/>
              </a:solidFill>
            </a:endParaRPr>
          </a:p>
        </p:txBody>
      </p:sp>
      <p:pic>
        <p:nvPicPr>
          <p:cNvPr id="77829" name="Picture 5" descr="HMHB_Logo.jpg"/>
          <p:cNvPicPr>
            <a:picLocks noChangeAspect="1"/>
          </p:cNvPicPr>
          <p:nvPr/>
        </p:nvPicPr>
        <p:blipFill>
          <a:blip r:embed="rId3"/>
          <a:srcRect/>
          <a:stretch>
            <a:fillRect/>
          </a:stretch>
        </p:blipFill>
        <p:spPr bwMode="auto">
          <a:xfrm>
            <a:off x="5324475" y="1606550"/>
            <a:ext cx="415925" cy="479425"/>
          </a:xfrm>
          <a:prstGeom prst="rect">
            <a:avLst/>
          </a:prstGeom>
          <a:noFill/>
          <a:ln w="9525">
            <a:noFill/>
            <a:miter lim="800000"/>
            <a:headEnd/>
            <a:tailEnd/>
          </a:ln>
        </p:spPr>
      </p:pic>
      <p:pic>
        <p:nvPicPr>
          <p:cNvPr id="77830" name="Picture 6" descr="LOGO VOXIVA_1"/>
          <p:cNvPicPr>
            <a:picLocks noChangeAspect="1" noChangeArrowheads="1"/>
          </p:cNvPicPr>
          <p:nvPr/>
        </p:nvPicPr>
        <p:blipFill>
          <a:blip r:embed="rId4"/>
          <a:srcRect/>
          <a:stretch>
            <a:fillRect/>
          </a:stretch>
        </p:blipFill>
        <p:spPr bwMode="auto">
          <a:xfrm>
            <a:off x="5334000" y="2281238"/>
            <a:ext cx="860425" cy="155575"/>
          </a:xfrm>
          <a:prstGeom prst="rect">
            <a:avLst/>
          </a:prstGeom>
          <a:noFill/>
          <a:ln w="9525">
            <a:noFill/>
            <a:miter lim="800000"/>
            <a:headEnd/>
            <a:tailEnd/>
          </a:ln>
        </p:spPr>
      </p:pic>
      <p:pic>
        <p:nvPicPr>
          <p:cNvPr id="77831" name="Picture 45" descr="cdc_logo"/>
          <p:cNvPicPr>
            <a:picLocks noChangeAspect="1" noChangeArrowheads="1"/>
          </p:cNvPicPr>
          <p:nvPr/>
        </p:nvPicPr>
        <p:blipFill>
          <a:blip r:embed="rId5"/>
          <a:srcRect b="22110"/>
          <a:stretch>
            <a:fillRect/>
          </a:stretch>
        </p:blipFill>
        <p:spPr bwMode="auto">
          <a:xfrm>
            <a:off x="5867400" y="1682750"/>
            <a:ext cx="574675" cy="328613"/>
          </a:xfrm>
          <a:prstGeom prst="rect">
            <a:avLst/>
          </a:prstGeom>
          <a:noFill/>
          <a:ln w="9525">
            <a:noFill/>
            <a:miter lim="800000"/>
            <a:headEnd/>
            <a:tailEnd/>
          </a:ln>
        </p:spPr>
      </p:pic>
      <p:pic>
        <p:nvPicPr>
          <p:cNvPr id="77832" name="Picture 8" descr="CTIA_TWA_K_BIG"/>
          <p:cNvPicPr>
            <a:picLocks noChangeAspect="1" noChangeArrowheads="1"/>
          </p:cNvPicPr>
          <p:nvPr/>
        </p:nvPicPr>
        <p:blipFill>
          <a:blip r:embed="rId6"/>
          <a:srcRect/>
          <a:stretch>
            <a:fillRect/>
          </a:stretch>
        </p:blipFill>
        <p:spPr bwMode="auto">
          <a:xfrm>
            <a:off x="8153400" y="5943600"/>
            <a:ext cx="525463" cy="234950"/>
          </a:xfrm>
          <a:prstGeom prst="rect">
            <a:avLst/>
          </a:prstGeom>
          <a:noFill/>
          <a:ln w="9525">
            <a:noFill/>
            <a:miter lim="800000"/>
            <a:headEnd/>
            <a:tailEnd/>
          </a:ln>
        </p:spPr>
      </p:pic>
      <p:pic>
        <p:nvPicPr>
          <p:cNvPr id="77833" name="Picture 9"/>
          <p:cNvPicPr>
            <a:picLocks noChangeAspect="1" noChangeArrowheads="1"/>
          </p:cNvPicPr>
          <p:nvPr/>
        </p:nvPicPr>
        <p:blipFill>
          <a:blip r:embed="rId7"/>
          <a:srcRect/>
          <a:stretch>
            <a:fillRect/>
          </a:stretch>
        </p:blipFill>
        <p:spPr bwMode="auto">
          <a:xfrm>
            <a:off x="7467600" y="1758950"/>
            <a:ext cx="663575" cy="323850"/>
          </a:xfrm>
          <a:prstGeom prst="rect">
            <a:avLst/>
          </a:prstGeom>
          <a:noFill/>
          <a:ln w="9525">
            <a:noFill/>
            <a:miter lim="800000"/>
            <a:headEnd/>
            <a:tailEnd/>
          </a:ln>
        </p:spPr>
      </p:pic>
      <p:pic>
        <p:nvPicPr>
          <p:cNvPr id="77834" name="Picture 10"/>
          <p:cNvPicPr>
            <a:picLocks noChangeAspect="1" noChangeArrowheads="1"/>
          </p:cNvPicPr>
          <p:nvPr/>
        </p:nvPicPr>
        <p:blipFill>
          <a:blip r:embed="rId8"/>
          <a:srcRect/>
          <a:stretch>
            <a:fillRect/>
          </a:stretch>
        </p:blipFill>
        <p:spPr bwMode="auto">
          <a:xfrm>
            <a:off x="6629400" y="1682750"/>
            <a:ext cx="622300" cy="422275"/>
          </a:xfrm>
          <a:prstGeom prst="rect">
            <a:avLst/>
          </a:prstGeom>
          <a:noFill/>
          <a:ln w="9525">
            <a:noFill/>
            <a:miter lim="800000"/>
            <a:headEnd/>
            <a:tailEnd/>
          </a:ln>
        </p:spPr>
      </p:pic>
      <p:pic>
        <p:nvPicPr>
          <p:cNvPr id="77835" name="Picture 6"/>
          <p:cNvPicPr>
            <a:picLocks noChangeAspect="1" noChangeArrowheads="1"/>
          </p:cNvPicPr>
          <p:nvPr/>
        </p:nvPicPr>
        <p:blipFill>
          <a:blip r:embed="rId9"/>
          <a:srcRect/>
          <a:stretch>
            <a:fillRect/>
          </a:stretch>
        </p:blipFill>
        <p:spPr bwMode="auto">
          <a:xfrm>
            <a:off x="6400800" y="2251075"/>
            <a:ext cx="1004888" cy="209550"/>
          </a:xfrm>
          <a:prstGeom prst="rect">
            <a:avLst/>
          </a:prstGeom>
          <a:noFill/>
          <a:ln w="9525">
            <a:noFill/>
            <a:miter lim="800000"/>
            <a:headEnd/>
            <a:tailEnd/>
          </a:ln>
        </p:spPr>
      </p:pic>
      <p:pic>
        <p:nvPicPr>
          <p:cNvPr id="77836" name="Picture 16"/>
          <p:cNvPicPr>
            <a:picLocks noChangeAspect="1" noChangeArrowheads="1"/>
          </p:cNvPicPr>
          <p:nvPr/>
        </p:nvPicPr>
        <p:blipFill>
          <a:blip r:embed="rId10"/>
          <a:srcRect/>
          <a:stretch>
            <a:fillRect/>
          </a:stretch>
        </p:blipFill>
        <p:spPr bwMode="auto">
          <a:xfrm>
            <a:off x="5257800" y="4419600"/>
            <a:ext cx="388938" cy="396875"/>
          </a:xfrm>
          <a:prstGeom prst="rect">
            <a:avLst/>
          </a:prstGeom>
          <a:noFill/>
          <a:ln w="9525">
            <a:noFill/>
            <a:miter lim="800000"/>
            <a:headEnd/>
            <a:tailEnd/>
          </a:ln>
        </p:spPr>
      </p:pic>
      <p:pic>
        <p:nvPicPr>
          <p:cNvPr id="77837" name="Picture 17"/>
          <p:cNvPicPr>
            <a:picLocks noChangeAspect="1" noChangeArrowheads="1"/>
          </p:cNvPicPr>
          <p:nvPr/>
        </p:nvPicPr>
        <p:blipFill>
          <a:blip r:embed="rId11"/>
          <a:srcRect/>
          <a:stretch>
            <a:fillRect/>
          </a:stretch>
        </p:blipFill>
        <p:spPr bwMode="auto">
          <a:xfrm>
            <a:off x="7162800" y="4114800"/>
            <a:ext cx="590550" cy="255588"/>
          </a:xfrm>
          <a:prstGeom prst="rect">
            <a:avLst/>
          </a:prstGeom>
          <a:noFill/>
          <a:ln w="9525">
            <a:noFill/>
            <a:miter lim="800000"/>
            <a:headEnd/>
            <a:tailEnd/>
          </a:ln>
        </p:spPr>
      </p:pic>
      <p:pic>
        <p:nvPicPr>
          <p:cNvPr id="77838" name="Picture 18"/>
          <p:cNvPicPr>
            <a:picLocks noChangeAspect="1" noChangeArrowheads="1"/>
          </p:cNvPicPr>
          <p:nvPr/>
        </p:nvPicPr>
        <p:blipFill>
          <a:blip r:embed="rId12"/>
          <a:srcRect/>
          <a:stretch>
            <a:fillRect/>
          </a:stretch>
        </p:blipFill>
        <p:spPr bwMode="auto">
          <a:xfrm>
            <a:off x="5943600" y="3749675"/>
            <a:ext cx="525463" cy="379413"/>
          </a:xfrm>
          <a:prstGeom prst="rect">
            <a:avLst/>
          </a:prstGeom>
          <a:noFill/>
          <a:ln w="9525">
            <a:noFill/>
            <a:miter lim="800000"/>
            <a:headEnd/>
            <a:tailEnd/>
          </a:ln>
        </p:spPr>
      </p:pic>
      <p:pic>
        <p:nvPicPr>
          <p:cNvPr id="77839" name="Picture 19"/>
          <p:cNvPicPr>
            <a:picLocks noChangeAspect="1" noChangeArrowheads="1"/>
          </p:cNvPicPr>
          <p:nvPr/>
        </p:nvPicPr>
        <p:blipFill>
          <a:blip r:embed="rId13"/>
          <a:srcRect/>
          <a:stretch>
            <a:fillRect/>
          </a:stretch>
        </p:blipFill>
        <p:spPr bwMode="auto">
          <a:xfrm>
            <a:off x="5334000" y="3749675"/>
            <a:ext cx="382588" cy="382588"/>
          </a:xfrm>
          <a:prstGeom prst="rect">
            <a:avLst/>
          </a:prstGeom>
          <a:noFill/>
          <a:ln w="9525">
            <a:noFill/>
            <a:miter lim="800000"/>
            <a:headEnd/>
            <a:tailEnd/>
          </a:ln>
        </p:spPr>
      </p:pic>
      <p:pic>
        <p:nvPicPr>
          <p:cNvPr id="77840" name="Picture 49" descr="dod"/>
          <p:cNvPicPr>
            <a:picLocks noChangeAspect="1" noChangeArrowheads="1"/>
          </p:cNvPicPr>
          <p:nvPr/>
        </p:nvPicPr>
        <p:blipFill>
          <a:blip r:embed="rId14"/>
          <a:srcRect/>
          <a:stretch>
            <a:fillRect/>
          </a:stretch>
        </p:blipFill>
        <p:spPr bwMode="auto">
          <a:xfrm>
            <a:off x="6781800" y="3749675"/>
            <a:ext cx="382588" cy="382588"/>
          </a:xfrm>
          <a:prstGeom prst="rect">
            <a:avLst/>
          </a:prstGeom>
          <a:noFill/>
          <a:ln w="9525">
            <a:noFill/>
            <a:miter lim="800000"/>
            <a:headEnd/>
            <a:tailEnd/>
          </a:ln>
        </p:spPr>
      </p:pic>
      <p:pic>
        <p:nvPicPr>
          <p:cNvPr id="77841" name="Picture 21"/>
          <p:cNvPicPr>
            <a:picLocks noChangeAspect="1" noChangeArrowheads="1"/>
          </p:cNvPicPr>
          <p:nvPr/>
        </p:nvPicPr>
        <p:blipFill>
          <a:blip r:embed="rId15"/>
          <a:srcRect/>
          <a:stretch>
            <a:fillRect/>
          </a:stretch>
        </p:blipFill>
        <p:spPr bwMode="auto">
          <a:xfrm>
            <a:off x="7315200" y="3709988"/>
            <a:ext cx="1052513" cy="420687"/>
          </a:xfrm>
          <a:prstGeom prst="rect">
            <a:avLst/>
          </a:prstGeom>
          <a:noFill/>
          <a:ln w="9525">
            <a:noFill/>
            <a:miter lim="800000"/>
            <a:headEnd/>
            <a:tailEnd/>
          </a:ln>
        </p:spPr>
      </p:pic>
      <p:pic>
        <p:nvPicPr>
          <p:cNvPr id="77842" name="Picture 2" descr="http://www.epsilonregistration.com/ERImages/378/CMS%20log%20blue.jpg"/>
          <p:cNvPicPr>
            <a:picLocks noChangeAspect="1" noChangeArrowheads="1"/>
          </p:cNvPicPr>
          <p:nvPr/>
        </p:nvPicPr>
        <p:blipFill>
          <a:blip r:embed="rId16"/>
          <a:srcRect/>
          <a:stretch>
            <a:fillRect/>
          </a:stretch>
        </p:blipFill>
        <p:spPr bwMode="auto">
          <a:xfrm>
            <a:off x="5867400" y="4419600"/>
            <a:ext cx="669925" cy="247650"/>
          </a:xfrm>
          <a:prstGeom prst="rect">
            <a:avLst/>
          </a:prstGeom>
          <a:noFill/>
          <a:ln w="9525">
            <a:noFill/>
            <a:miter lim="800000"/>
            <a:headEnd/>
            <a:tailEnd/>
          </a:ln>
        </p:spPr>
      </p:pic>
      <p:pic>
        <p:nvPicPr>
          <p:cNvPr id="77843" name="Picture 2" descr="http://www.mbaexclusive.com/images/att_logo.jpg"/>
          <p:cNvPicPr>
            <a:picLocks noChangeAspect="1" noChangeArrowheads="1"/>
          </p:cNvPicPr>
          <p:nvPr/>
        </p:nvPicPr>
        <p:blipFill>
          <a:blip r:embed="rId17"/>
          <a:srcRect/>
          <a:stretch>
            <a:fillRect/>
          </a:stretch>
        </p:blipFill>
        <p:spPr bwMode="auto">
          <a:xfrm>
            <a:off x="5257800" y="6172200"/>
            <a:ext cx="923925" cy="533400"/>
          </a:xfrm>
          <a:prstGeom prst="rect">
            <a:avLst/>
          </a:prstGeom>
          <a:noFill/>
          <a:ln w="9525">
            <a:noFill/>
            <a:miter lim="800000"/>
            <a:headEnd/>
            <a:tailEnd/>
          </a:ln>
        </p:spPr>
      </p:pic>
      <p:pic>
        <p:nvPicPr>
          <p:cNvPr id="77844" name="Picture 4" descr="http://brucefong.files.wordpress.com/2009/06/verizon1.jpg"/>
          <p:cNvPicPr>
            <a:picLocks noChangeAspect="1" noChangeArrowheads="1"/>
          </p:cNvPicPr>
          <p:nvPr/>
        </p:nvPicPr>
        <p:blipFill>
          <a:blip r:embed="rId18"/>
          <a:srcRect/>
          <a:stretch>
            <a:fillRect/>
          </a:stretch>
        </p:blipFill>
        <p:spPr bwMode="auto">
          <a:xfrm>
            <a:off x="6629400" y="6477000"/>
            <a:ext cx="685800" cy="306388"/>
          </a:xfrm>
          <a:prstGeom prst="rect">
            <a:avLst/>
          </a:prstGeom>
          <a:noFill/>
          <a:ln w="9525">
            <a:noFill/>
            <a:miter lim="800000"/>
            <a:headEnd/>
            <a:tailEnd/>
          </a:ln>
        </p:spPr>
      </p:pic>
      <p:pic>
        <p:nvPicPr>
          <p:cNvPr id="77845" name="Picture 6" descr="http://www.thetechherald.com/media/images/200826/TMobileLogo_3.jpg"/>
          <p:cNvPicPr>
            <a:picLocks noChangeAspect="1" noChangeArrowheads="1"/>
          </p:cNvPicPr>
          <p:nvPr/>
        </p:nvPicPr>
        <p:blipFill>
          <a:blip r:embed="rId19"/>
          <a:srcRect/>
          <a:stretch>
            <a:fillRect/>
          </a:stretch>
        </p:blipFill>
        <p:spPr bwMode="auto">
          <a:xfrm>
            <a:off x="7772400" y="6299200"/>
            <a:ext cx="890588" cy="593725"/>
          </a:xfrm>
          <a:prstGeom prst="rect">
            <a:avLst/>
          </a:prstGeom>
          <a:noFill/>
          <a:ln w="9525">
            <a:noFill/>
            <a:miter lim="800000"/>
            <a:headEnd/>
            <a:tailEnd/>
          </a:ln>
        </p:spPr>
      </p:pic>
      <p:pic>
        <p:nvPicPr>
          <p:cNvPr id="77846" name="Picture 8" descr="http://www.cellfanatic.com/wp-content/uploads/2008/07/sprint_logo.jpg"/>
          <p:cNvPicPr>
            <a:picLocks noChangeAspect="1" noChangeArrowheads="1"/>
          </p:cNvPicPr>
          <p:nvPr/>
        </p:nvPicPr>
        <p:blipFill>
          <a:blip r:embed="rId20"/>
          <a:srcRect/>
          <a:stretch>
            <a:fillRect/>
          </a:stretch>
        </p:blipFill>
        <p:spPr bwMode="auto">
          <a:xfrm>
            <a:off x="6629400" y="5943600"/>
            <a:ext cx="838200" cy="439738"/>
          </a:xfrm>
          <a:prstGeom prst="rect">
            <a:avLst/>
          </a:prstGeom>
          <a:noFill/>
          <a:ln w="9525">
            <a:noFill/>
            <a:miter lim="800000"/>
            <a:headEnd/>
            <a:tailEnd/>
          </a:ln>
        </p:spPr>
      </p:pic>
      <p:pic>
        <p:nvPicPr>
          <p:cNvPr id="77847" name="Picture 10" descr="http://www.slashphone.com/media/data/766/cricket.gif"/>
          <p:cNvPicPr>
            <a:picLocks noChangeAspect="1" noChangeArrowheads="1"/>
          </p:cNvPicPr>
          <p:nvPr/>
        </p:nvPicPr>
        <p:blipFill>
          <a:blip r:embed="rId21"/>
          <a:srcRect/>
          <a:stretch>
            <a:fillRect/>
          </a:stretch>
        </p:blipFill>
        <p:spPr bwMode="auto">
          <a:xfrm>
            <a:off x="8382000" y="4648200"/>
            <a:ext cx="669925" cy="669925"/>
          </a:xfrm>
          <a:prstGeom prst="rect">
            <a:avLst/>
          </a:prstGeom>
          <a:noFill/>
          <a:ln w="9525">
            <a:noFill/>
            <a:miter lim="800000"/>
            <a:headEnd/>
            <a:tailEnd/>
          </a:ln>
        </p:spPr>
      </p:pic>
      <p:pic>
        <p:nvPicPr>
          <p:cNvPr id="77848" name="Picture 12" descr="http://static.huddler.com/imgrepo/thumbs/7/70/MetroPCS.JPG/265x265px-LS-MetroPCS.JPG"/>
          <p:cNvPicPr>
            <a:picLocks noChangeAspect="1" noChangeArrowheads="1"/>
          </p:cNvPicPr>
          <p:nvPr/>
        </p:nvPicPr>
        <p:blipFill>
          <a:blip r:embed="rId22"/>
          <a:srcRect/>
          <a:stretch>
            <a:fillRect/>
          </a:stretch>
        </p:blipFill>
        <p:spPr bwMode="auto">
          <a:xfrm>
            <a:off x="8229600" y="5105400"/>
            <a:ext cx="762000" cy="762000"/>
          </a:xfrm>
          <a:prstGeom prst="rect">
            <a:avLst/>
          </a:prstGeom>
          <a:noFill/>
          <a:ln w="9525">
            <a:noFill/>
            <a:miter lim="800000"/>
            <a:headEnd/>
            <a:tailEnd/>
          </a:ln>
        </p:spPr>
      </p:pic>
      <p:pic>
        <p:nvPicPr>
          <p:cNvPr id="77849" name="Picture 14" descr="http://www.pasteur.fr/infosci/conf/hfp2007/Pfizer.gif"/>
          <p:cNvPicPr>
            <a:picLocks noChangeAspect="1" noChangeArrowheads="1"/>
          </p:cNvPicPr>
          <p:nvPr/>
        </p:nvPicPr>
        <p:blipFill>
          <a:blip r:embed="rId23"/>
          <a:srcRect/>
          <a:stretch>
            <a:fillRect/>
          </a:stretch>
        </p:blipFill>
        <p:spPr bwMode="auto">
          <a:xfrm>
            <a:off x="7543800" y="2133600"/>
            <a:ext cx="619125" cy="387350"/>
          </a:xfrm>
          <a:prstGeom prst="rect">
            <a:avLst/>
          </a:prstGeom>
          <a:noFill/>
          <a:ln w="9525">
            <a:noFill/>
            <a:miter lim="800000"/>
            <a:headEnd/>
            <a:tailEnd/>
          </a:ln>
        </p:spPr>
      </p:pic>
      <p:pic>
        <p:nvPicPr>
          <p:cNvPr id="77828" name="Picture 6"/>
          <p:cNvPicPr>
            <a:picLocks noChangeAspect="1" noChangeArrowheads="1"/>
          </p:cNvPicPr>
          <p:nvPr/>
        </p:nvPicPr>
        <p:blipFill>
          <a:blip r:embed="rId24"/>
          <a:srcRect/>
          <a:stretch>
            <a:fillRect/>
          </a:stretch>
        </p:blipFill>
        <p:spPr bwMode="auto">
          <a:xfrm>
            <a:off x="3315855" y="-258280"/>
            <a:ext cx="5791200" cy="7649680"/>
          </a:xfrm>
          <a:prstGeom prst="rect">
            <a:avLst/>
          </a:prstGeom>
          <a:noFill/>
          <a:ln w="9525">
            <a:noFill/>
            <a:miter lim="800000"/>
            <a:headEnd/>
            <a:tailEnd/>
          </a:ln>
        </p:spPr>
      </p:pic>
      <p:sp>
        <p:nvSpPr>
          <p:cNvPr id="2" name="TextBox 1"/>
          <p:cNvSpPr txBox="1"/>
          <p:nvPr/>
        </p:nvSpPr>
        <p:spPr>
          <a:xfrm>
            <a:off x="457200" y="1676400"/>
            <a:ext cx="2819400" cy="2862323"/>
          </a:xfrm>
          <a:prstGeom prst="rect">
            <a:avLst/>
          </a:prstGeom>
          <a:noFill/>
        </p:spPr>
        <p:txBody>
          <a:bodyPr wrap="square" rtlCol="0">
            <a:spAutoFit/>
          </a:bodyPr>
          <a:lstStyle/>
          <a:p>
            <a:r>
              <a:rPr lang="en-US" dirty="0" smtClean="0"/>
              <a:t>1million + subscribers since launch (2011)</a:t>
            </a:r>
          </a:p>
          <a:p>
            <a:endParaRPr lang="en-US" dirty="0"/>
          </a:p>
          <a:p>
            <a:r>
              <a:rPr lang="en-US" dirty="0"/>
              <a:t>Send free text-messages to pregnant users (3x/week), timed around due date on a variety of </a:t>
            </a:r>
            <a:r>
              <a:rPr lang="en-US" dirty="0" smtClean="0"/>
              <a:t>health topics</a:t>
            </a:r>
            <a:endParaRPr lang="en-US" dirty="0"/>
          </a:p>
          <a:p>
            <a:endParaRPr lang="en-US" dirty="0" smtClean="0"/>
          </a:p>
          <a:p>
            <a:endParaRPr lang="en-US" dirty="0"/>
          </a:p>
        </p:txBody>
      </p:sp>
    </p:spTree>
    <p:extLst>
      <p:ext uri="{BB962C8B-B14F-4D97-AF65-F5344CB8AC3E}">
        <p14:creationId xmlns:p14="http://schemas.microsoft.com/office/powerpoint/2010/main" val="728243931"/>
      </p:ext>
    </p:extLst>
  </p:cSld>
  <p:clrMapOvr>
    <a:masterClrMapping/>
  </p:clrMapOvr>
  <p:transition advTm="22149"/>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137526382"/>
      </p:ext>
    </p:extLst>
  </p:cSld>
  <p:clrMapOvr>
    <a:masterClrMapping/>
  </p:clrMapOvr>
  <mc:AlternateContent xmlns:mc="http://schemas.openxmlformats.org/markup-compatibility/2006" xmlns:p14="http://schemas.microsoft.com/office/powerpoint/2010/main">
    <mc:Choice Requires="p14">
      <p:transition spd="slow" p14:dur="2000" advTm="25806"/>
    </mc:Choice>
    <mc:Fallback xmlns="">
      <p:transition spd="slow" advTm="25806"/>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noChangeArrowheads="1"/>
          </p:cNvPicPr>
          <p:nvPr/>
        </p:nvPicPr>
        <p:blipFill>
          <a:blip r:embed="rId3" cstate="email">
            <a:alphaModFix/>
            <a:extLst>
              <a:ext uri="{28A0092B-C50C-407E-A947-70E740481C1C}">
                <a14:useLocalDpi xmlns:a14="http://schemas.microsoft.com/office/drawing/2010/main" val="0"/>
              </a:ext>
            </a:extLst>
          </a:blip>
          <a:srcRect l="-55838" r="-55838"/>
          <a:stretch>
            <a:fillRect/>
          </a:stretch>
        </p:blipFill>
        <p:spPr bwMode="auto">
          <a:xfrm>
            <a:off x="5816227" y="1059748"/>
            <a:ext cx="2224038" cy="920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619" y="2271183"/>
            <a:ext cx="2939531" cy="25759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16" y="2271183"/>
            <a:ext cx="2999466" cy="23974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3" name="Straight Connector 12"/>
          <p:cNvCxnSpPr/>
          <p:nvPr/>
        </p:nvCxnSpPr>
        <p:spPr>
          <a:xfrm>
            <a:off x="4351867" y="1059747"/>
            <a:ext cx="59266" cy="3787420"/>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47826" y="914400"/>
            <a:ext cx="1031477" cy="999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217941"/>
      </p:ext>
    </p:extLst>
  </p:cSld>
  <p:clrMapOvr>
    <a:masterClrMapping/>
  </p:clrMapOvr>
  <mc:AlternateContent xmlns:mc="http://schemas.openxmlformats.org/markup-compatibility/2006" xmlns:p14="http://schemas.microsoft.com/office/powerpoint/2010/main">
    <mc:Choice Requires="p14">
      <p:transition spd="slow" p14:dur="2000" advTm="36895"/>
    </mc:Choice>
    <mc:Fallback xmlns="">
      <p:transition spd="slow" advTm="3689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Automated, interactive, personalized text messages for quitting smoking</a:t>
            </a:r>
          </a:p>
          <a:p>
            <a:r>
              <a:rPr lang="en-US" sz="2000" dirty="0"/>
              <a:t>Messages are timed around quit date and baby’s due date</a:t>
            </a:r>
          </a:p>
          <a:p>
            <a:r>
              <a:rPr lang="en-US" sz="2000" dirty="0"/>
              <a:t>Proactive: Advice on quitting related to benefits to mom and baby, </a:t>
            </a:r>
            <a:r>
              <a:rPr lang="en-US" sz="2000" dirty="0" smtClean="0"/>
              <a:t>facts </a:t>
            </a:r>
            <a:r>
              <a:rPr lang="en-US" sz="2000" dirty="0"/>
              <a:t>on harms of smoking to mom and baby, peer ex-smoker messages, and relapse </a:t>
            </a:r>
            <a:r>
              <a:rPr lang="en-US" sz="2000" dirty="0" smtClean="0"/>
              <a:t> prevention </a:t>
            </a:r>
            <a:r>
              <a:rPr lang="en-US" sz="2000" dirty="0"/>
              <a:t>messages.</a:t>
            </a:r>
          </a:p>
          <a:p>
            <a:r>
              <a:rPr lang="en-US" sz="2000" dirty="0"/>
              <a:t>Surveys and On-Demand keywords</a:t>
            </a:r>
          </a:p>
          <a:p>
            <a:r>
              <a:rPr lang="en-US" sz="2000" dirty="0"/>
              <a:t>5+ messages/day following </a:t>
            </a:r>
            <a:r>
              <a:rPr lang="en-US" sz="2000" dirty="0" err="1"/>
              <a:t>quitdate</a:t>
            </a:r>
            <a:endParaRPr lang="en-US" sz="2000" dirty="0"/>
          </a:p>
          <a:p>
            <a:endParaRPr lang="en-US" dirty="0"/>
          </a:p>
        </p:txBody>
      </p:sp>
      <p:sp>
        <p:nvSpPr>
          <p:cNvPr id="3" name="Title 2"/>
          <p:cNvSpPr>
            <a:spLocks noGrp="1"/>
          </p:cNvSpPr>
          <p:nvPr>
            <p:ph type="title"/>
          </p:nvPr>
        </p:nvSpPr>
        <p:spPr/>
        <p:txBody>
          <a:bodyPr/>
          <a:lstStyle/>
          <a:p>
            <a:r>
              <a:rPr lang="en-US" dirty="0" smtClean="0"/>
              <a:t>Quit4baby</a:t>
            </a:r>
            <a:endParaRPr lang="en-US" dirty="0"/>
          </a:p>
        </p:txBody>
      </p:sp>
    </p:spTree>
    <p:extLst>
      <p:ext uri="{BB962C8B-B14F-4D97-AF65-F5344CB8AC3E}">
        <p14:creationId xmlns:p14="http://schemas.microsoft.com/office/powerpoint/2010/main" val="3802690385"/>
      </p:ext>
    </p:extLst>
  </p:cSld>
  <p:clrMapOvr>
    <a:masterClrMapping/>
  </p:clrMapOvr>
  <mc:AlternateContent xmlns:mc="http://schemas.openxmlformats.org/markup-compatibility/2006" xmlns:p14="http://schemas.microsoft.com/office/powerpoint/2010/main">
    <mc:Choice Requires="p14">
      <p:transition spd="slow" p14:dur="2000" advTm="33976"/>
    </mc:Choice>
    <mc:Fallback xmlns="">
      <p:transition spd="slow" advTm="3397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258763"/>
            <a:ext cx="6843713" cy="6343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381000"/>
            <a:ext cx="2743200" cy="1200329"/>
          </a:xfrm>
          <a:prstGeom prst="rect">
            <a:avLst/>
          </a:prstGeom>
          <a:noFill/>
        </p:spPr>
        <p:txBody>
          <a:bodyPr wrap="square" rtlCol="0">
            <a:spAutoFit/>
          </a:bodyPr>
          <a:lstStyle/>
          <a:p>
            <a:r>
              <a:rPr lang="en-US" sz="2400" dirty="0" smtClean="0"/>
              <a:t>Quit4baby Recruitment Consort Diagram</a:t>
            </a:r>
            <a:endParaRPr lang="en-US" sz="2400"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9350" y="3200400"/>
            <a:ext cx="1031477" cy="999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5600" y="3048000"/>
            <a:ext cx="1031477" cy="999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Content Placeholder 3"/>
          <p:cNvPicPr>
            <a:picLocks noChangeAspect="1" noChangeArrowheads="1"/>
          </p:cNvPicPr>
          <p:nvPr/>
        </p:nvPicPr>
        <p:blipFill>
          <a:blip r:embed="rId4" cstate="email">
            <a:alphaModFix/>
            <a:extLst>
              <a:ext uri="{28A0092B-C50C-407E-A947-70E740481C1C}">
                <a14:useLocalDpi xmlns:a14="http://schemas.microsoft.com/office/drawing/2010/main" val="0"/>
              </a:ext>
            </a:extLst>
          </a:blip>
          <a:srcRect l="-55838" r="-55838"/>
          <a:stretch>
            <a:fillRect/>
          </a:stretch>
        </p:blipFill>
        <p:spPr bwMode="auto">
          <a:xfrm>
            <a:off x="7307774" y="3127292"/>
            <a:ext cx="2224038" cy="920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2727739" y="258763"/>
            <a:ext cx="3749261" cy="394123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836540"/>
      </p:ext>
    </p:extLst>
  </p:cSld>
  <p:clrMapOvr>
    <a:masterClrMapping/>
  </p:clrMapOvr>
  <mc:AlternateContent xmlns:mc="http://schemas.openxmlformats.org/markup-compatibility/2006" xmlns:p14="http://schemas.microsoft.com/office/powerpoint/2010/main">
    <mc:Choice Requires="p14">
      <p:transition spd="slow" p14:dur="2000" advTm="14083"/>
    </mc:Choice>
    <mc:Fallback xmlns="">
      <p:transition spd="slow" advTm="1408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	</a:t>
            </a:r>
            <a:endParaRPr lang="en-US" dirty="0"/>
          </a:p>
        </p:txBody>
      </p:sp>
      <p:sp>
        <p:nvSpPr>
          <p:cNvPr id="3" name="Content Placeholder 2"/>
          <p:cNvSpPr>
            <a:spLocks noGrp="1"/>
          </p:cNvSpPr>
          <p:nvPr>
            <p:ph idx="1"/>
          </p:nvPr>
        </p:nvSpPr>
        <p:spPr/>
        <p:txBody>
          <a:bodyPr/>
          <a:lstStyle/>
          <a:p>
            <a:r>
              <a:rPr lang="en-US" dirty="0" smtClean="0"/>
              <a:t>87% HH income is &lt; $30,000/year</a:t>
            </a:r>
          </a:p>
          <a:p>
            <a:r>
              <a:rPr lang="en-US" dirty="0" smtClean="0"/>
              <a:t>~80% Medicaid insurance</a:t>
            </a:r>
          </a:p>
          <a:p>
            <a:r>
              <a:rPr lang="en-US" dirty="0" smtClean="0"/>
              <a:t>Enrolled in all trimesters </a:t>
            </a:r>
            <a:endParaRPr lang="en-US" dirty="0"/>
          </a:p>
        </p:txBody>
      </p:sp>
    </p:spTree>
    <p:extLst>
      <p:ext uri="{BB962C8B-B14F-4D97-AF65-F5344CB8AC3E}">
        <p14:creationId xmlns:p14="http://schemas.microsoft.com/office/powerpoint/2010/main" val="207108247"/>
      </p:ext>
    </p:extLst>
  </p:cSld>
  <p:clrMapOvr>
    <a:masterClrMapping/>
  </p:clrMapOvr>
  <mc:AlternateContent xmlns:mc="http://schemas.openxmlformats.org/markup-compatibility/2006" xmlns:p14="http://schemas.microsoft.com/office/powerpoint/2010/main">
    <mc:Choice Requires="p14">
      <p:transition spd="slow" p14:dur="2000" advTm="15572"/>
    </mc:Choice>
    <mc:Fallback xmlns="">
      <p:transition spd="slow" advTm="15572"/>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29026"/>
            <a:ext cx="7756263" cy="1054250"/>
          </a:xfrm>
        </p:spPr>
        <p:txBody>
          <a:bodyPr>
            <a:noAutofit/>
          </a:bodyPr>
          <a:lstStyle/>
          <a:p>
            <a:r>
              <a:rPr lang="en-US" sz="3600" b="1" dirty="0" smtClean="0">
                <a:latin typeface="Arial" pitchFamily="34" charset="0"/>
                <a:cs typeface="Arial" pitchFamily="34" charset="0"/>
              </a:rPr>
              <a:t>Participant Quit Rate : </a:t>
            </a:r>
            <a:r>
              <a:rPr lang="en-US" sz="3000" b="1" dirty="0" smtClean="0">
                <a:latin typeface="Arial" pitchFamily="34" charset="0"/>
                <a:cs typeface="Arial" pitchFamily="34" charset="0"/>
              </a:rPr>
              <a:t>by Follow-Up</a:t>
            </a:r>
            <a:endParaRPr lang="en-US" sz="3000" b="1" dirty="0">
              <a:latin typeface="Arial" pitchFamily="34" charset="0"/>
              <a:cs typeface="Arial"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1190152003"/>
              </p:ext>
            </p:extLst>
          </p:nvPr>
        </p:nvGraphicFramePr>
        <p:xfrm>
          <a:off x="457200" y="639418"/>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41502" y="5574662"/>
            <a:ext cx="4144463" cy="369332"/>
          </a:xfrm>
          <a:prstGeom prst="rect">
            <a:avLst/>
          </a:prstGeom>
          <a:noFill/>
        </p:spPr>
        <p:txBody>
          <a:bodyPr wrap="square" rtlCol="0">
            <a:spAutoFit/>
          </a:bodyPr>
          <a:lstStyle/>
          <a:p>
            <a:r>
              <a:rPr lang="en-US" dirty="0" smtClean="0">
                <a:solidFill>
                  <a:schemeClr val="bg1"/>
                </a:solidFill>
              </a:rPr>
              <a:t>Abroms et al. </a:t>
            </a:r>
            <a:r>
              <a:rPr lang="en-US" i="1" dirty="0" smtClean="0">
                <a:solidFill>
                  <a:schemeClr val="bg1"/>
                </a:solidFill>
              </a:rPr>
              <a:t>under review</a:t>
            </a:r>
            <a:endParaRPr lang="en-US" dirty="0">
              <a:solidFill>
                <a:schemeClr val="bg1"/>
              </a:solidFill>
            </a:endParaRPr>
          </a:p>
        </p:txBody>
      </p:sp>
      <p:sp>
        <p:nvSpPr>
          <p:cNvPr id="6" name="TextBox 5"/>
          <p:cNvSpPr txBox="1"/>
          <p:nvPr/>
        </p:nvSpPr>
        <p:spPr>
          <a:xfrm>
            <a:off x="1209369" y="5750202"/>
            <a:ext cx="6871460" cy="830997"/>
          </a:xfrm>
          <a:prstGeom prst="rect">
            <a:avLst/>
          </a:prstGeom>
          <a:solidFill>
            <a:schemeClr val="bg1"/>
          </a:solidFill>
        </p:spPr>
        <p:txBody>
          <a:bodyPr wrap="square" rtlCol="0">
            <a:spAutoFit/>
          </a:bodyPr>
          <a:lstStyle/>
          <a:p>
            <a:r>
              <a:rPr lang="en-US" sz="1600" b="1" dirty="0" err="1" smtClean="0"/>
              <a:t>Abroms</a:t>
            </a:r>
            <a:r>
              <a:rPr lang="en-US" sz="1600" b="1" dirty="0" smtClean="0"/>
              <a:t> </a:t>
            </a:r>
            <a:r>
              <a:rPr lang="en-US" sz="1600" b="1" dirty="0"/>
              <a:t>LC</a:t>
            </a:r>
            <a:r>
              <a:rPr lang="en-US" sz="1600" dirty="0"/>
              <a:t>, </a:t>
            </a:r>
            <a:r>
              <a:rPr lang="en-US" sz="1600" dirty="0" smtClean="0"/>
              <a:t>Johnson </a:t>
            </a:r>
            <a:r>
              <a:rPr lang="en-US" sz="1600" dirty="0"/>
              <a:t>P. </a:t>
            </a:r>
            <a:r>
              <a:rPr lang="en-US" sz="1600" dirty="0" smtClean="0"/>
              <a:t>Leavitt LE, Cleary SD, Chiang SC, Brandon TH</a:t>
            </a:r>
            <a:endParaRPr lang="en-US" sz="1600" dirty="0"/>
          </a:p>
          <a:p>
            <a:r>
              <a:rPr lang="en-US" sz="1600" dirty="0" err="1"/>
              <a:t>Bushar</a:t>
            </a:r>
            <a:r>
              <a:rPr lang="en-US" sz="1600" dirty="0"/>
              <a:t> J. A Randomized Trial of a Text-Messaging Program to Promote Smoking Cessation in Pregnant Women</a:t>
            </a:r>
            <a:r>
              <a:rPr lang="en-US" sz="1600" dirty="0" smtClean="0"/>
              <a:t>. </a:t>
            </a:r>
            <a:r>
              <a:rPr lang="en-US" sz="1600" i="1" dirty="0" smtClean="0"/>
              <a:t>Under review</a:t>
            </a:r>
            <a:endParaRPr lang="en-US" sz="1600" dirty="0"/>
          </a:p>
        </p:txBody>
      </p:sp>
      <p:pic>
        <p:nvPicPr>
          <p:cNvPr id="7" name="Content Placeholder 3"/>
          <p:cNvPicPr>
            <a:picLocks noChangeAspect="1" noChangeArrowheads="1"/>
          </p:cNvPicPr>
          <p:nvPr/>
        </p:nvPicPr>
        <p:blipFill>
          <a:blip r:embed="rId3" cstate="email">
            <a:alphaModFix/>
            <a:extLst>
              <a:ext uri="{28A0092B-C50C-407E-A947-70E740481C1C}">
                <a14:useLocalDpi xmlns:a14="http://schemas.microsoft.com/office/drawing/2010/main" val="0"/>
              </a:ext>
            </a:extLst>
          </a:blip>
          <a:srcRect l="-55838" r="-55838"/>
          <a:stretch>
            <a:fillRect/>
          </a:stretch>
        </p:blipFill>
        <p:spPr bwMode="auto">
          <a:xfrm>
            <a:off x="6887142" y="1241060"/>
            <a:ext cx="2224038" cy="920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0381316"/>
      </p:ext>
    </p:extLst>
  </p:cSld>
  <p:clrMapOvr>
    <a:masterClrMapping/>
  </p:clrMapOvr>
  <mc:AlternateContent xmlns:mc="http://schemas.openxmlformats.org/markup-compatibility/2006" xmlns:p14="http://schemas.microsoft.com/office/powerpoint/2010/main">
    <mc:Choice Requires="p14">
      <p:transition spd="slow" p14:dur="2000" advTm="33943"/>
    </mc:Choice>
    <mc:Fallback xmlns="">
      <p:transition spd="slow" advTm="33943"/>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Picture 5"/>
          <p:cNvPicPr>
            <a:picLocks noChangeAspect="1"/>
          </p:cNvPicPr>
          <p:nvPr/>
        </p:nvPicPr>
        <p:blipFill rotWithShape="1">
          <a:blip r:embed="rId3"/>
          <a:srcRect l="17669" t="21907" r="34611" b="24020"/>
          <a:stretch/>
        </p:blipFill>
        <p:spPr>
          <a:xfrm>
            <a:off x="-75363" y="-515273"/>
            <a:ext cx="8885081" cy="7046701"/>
          </a:xfrm>
          <a:prstGeom prst="rect">
            <a:avLst/>
          </a:prstGeom>
        </p:spPr>
      </p:pic>
      <p:sp>
        <p:nvSpPr>
          <p:cNvPr id="4" name="TextBox 3"/>
          <p:cNvSpPr txBox="1"/>
          <p:nvPr/>
        </p:nvSpPr>
        <p:spPr>
          <a:xfrm>
            <a:off x="3453720" y="6162096"/>
            <a:ext cx="4144463" cy="369332"/>
          </a:xfrm>
          <a:prstGeom prst="rect">
            <a:avLst/>
          </a:prstGeom>
          <a:noFill/>
        </p:spPr>
        <p:txBody>
          <a:bodyPr wrap="square" rtlCol="0">
            <a:spAutoFit/>
          </a:bodyPr>
          <a:lstStyle/>
          <a:p>
            <a:r>
              <a:rPr lang="en-US" dirty="0" smtClean="0"/>
              <a:t>Abroms et al. </a:t>
            </a:r>
            <a:r>
              <a:rPr lang="en-US" i="1" dirty="0" smtClean="0"/>
              <a:t>under review</a:t>
            </a:r>
            <a:endParaRPr lang="en-US" dirty="0"/>
          </a:p>
        </p:txBody>
      </p:sp>
      <p:pic>
        <p:nvPicPr>
          <p:cNvPr id="5" name="Content Placeholder 3"/>
          <p:cNvPicPr>
            <a:picLocks noChangeAspect="1" noChangeArrowheads="1"/>
          </p:cNvPicPr>
          <p:nvPr/>
        </p:nvPicPr>
        <p:blipFill>
          <a:blip r:embed="rId4" cstate="email">
            <a:alphaModFix/>
            <a:extLst>
              <a:ext uri="{28A0092B-C50C-407E-A947-70E740481C1C}">
                <a14:useLocalDpi xmlns:a14="http://schemas.microsoft.com/office/drawing/2010/main" val="0"/>
              </a:ext>
            </a:extLst>
          </a:blip>
          <a:srcRect l="-55838" r="-55838"/>
          <a:stretch>
            <a:fillRect/>
          </a:stretch>
        </p:blipFill>
        <p:spPr bwMode="auto">
          <a:xfrm>
            <a:off x="5788940" y="2249683"/>
            <a:ext cx="2224038" cy="920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04613" y="2249683"/>
            <a:ext cx="981641" cy="9512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36090" y="4616516"/>
            <a:ext cx="1031477" cy="999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097844"/>
      </p:ext>
    </p:extLst>
  </p:cSld>
  <p:clrMapOvr>
    <a:masterClrMapping/>
  </p:clrMapOvr>
  <mc:AlternateContent xmlns:mc="http://schemas.openxmlformats.org/markup-compatibility/2006" xmlns:p14="http://schemas.microsoft.com/office/powerpoint/2010/main">
    <mc:Choice Requires="p14">
      <p:transition spd="slow" p14:dur="2000" advTm="35777"/>
    </mc:Choice>
    <mc:Fallback xmlns="">
      <p:transition spd="slow" advTm="35777"/>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9700"/>
            <a:ext cx="8534400" cy="5257800"/>
          </a:xfrm>
        </p:spPr>
        <p:txBody>
          <a:bodyPr>
            <a:noAutofit/>
          </a:bodyPr>
          <a:lstStyle/>
          <a:p>
            <a:r>
              <a:rPr lang="en-US" sz="2800" dirty="0" smtClean="0"/>
              <a:t>Significant difference in past 7 day smoking at 1 ,3 months </a:t>
            </a:r>
          </a:p>
          <a:p>
            <a:r>
              <a:rPr lang="en-US" sz="2800" dirty="0"/>
              <a:t>Biochemically verified quitting </a:t>
            </a:r>
            <a:r>
              <a:rPr lang="en-US" sz="2800" dirty="0" smtClean="0"/>
              <a:t>not significant overall but significant for </a:t>
            </a:r>
            <a:r>
              <a:rPr lang="en-US" sz="2800" dirty="0"/>
              <a:t>subgroups (older, past first trimester)</a:t>
            </a:r>
          </a:p>
          <a:p>
            <a:r>
              <a:rPr lang="en-US" sz="2800" dirty="0" err="1" smtClean="0"/>
              <a:t>Prepartum</a:t>
            </a:r>
            <a:r>
              <a:rPr lang="en-US" sz="2800" dirty="0" smtClean="0"/>
              <a:t> effects but not postpartum effects. </a:t>
            </a:r>
          </a:p>
          <a:p>
            <a:r>
              <a:rPr lang="en-US" sz="2800" dirty="0"/>
              <a:t>Encouraging findings for </a:t>
            </a:r>
            <a:r>
              <a:rPr lang="en-US" sz="2800" dirty="0" err="1"/>
              <a:t>mCessation</a:t>
            </a:r>
            <a:r>
              <a:rPr lang="en-US" sz="2800" dirty="0"/>
              <a:t> in pregnant women</a:t>
            </a:r>
          </a:p>
          <a:p>
            <a:endParaRPr lang="en-US" sz="2800" dirty="0"/>
          </a:p>
        </p:txBody>
      </p:sp>
      <p:sp>
        <p:nvSpPr>
          <p:cNvPr id="3" name="Title 2"/>
          <p:cNvSpPr>
            <a:spLocks noGrp="1"/>
          </p:cNvSpPr>
          <p:nvPr>
            <p:ph type="title"/>
          </p:nvPr>
        </p:nvSpPr>
        <p:spPr>
          <a:xfrm>
            <a:off x="228600" y="228600"/>
            <a:ext cx="8534400" cy="914400"/>
          </a:xfrm>
        </p:spPr>
        <p:txBody>
          <a:bodyPr/>
          <a:lstStyle/>
          <a:p>
            <a:r>
              <a:rPr lang="en-US" dirty="0" smtClean="0"/>
              <a:t>Quit4baby Summary &amp; Conclusions</a:t>
            </a:r>
            <a:endParaRPr lang="en-US" dirty="0"/>
          </a:p>
        </p:txBody>
      </p:sp>
      <p:sp>
        <p:nvSpPr>
          <p:cNvPr id="4" name="TextBox 3"/>
          <p:cNvSpPr txBox="1"/>
          <p:nvPr/>
        </p:nvSpPr>
        <p:spPr>
          <a:xfrm>
            <a:off x="1209369" y="5750202"/>
            <a:ext cx="6871460" cy="338554"/>
          </a:xfrm>
          <a:prstGeom prst="rect">
            <a:avLst/>
          </a:prstGeom>
          <a:solidFill>
            <a:schemeClr val="bg1"/>
          </a:solidFill>
        </p:spPr>
        <p:txBody>
          <a:bodyPr wrap="square" rtlCol="0">
            <a:spAutoFit/>
          </a:bodyPr>
          <a:lstStyle/>
          <a:p>
            <a:r>
              <a:rPr lang="en-US" sz="1600" b="1" dirty="0" err="1" smtClean="0"/>
              <a:t>Abroms</a:t>
            </a:r>
            <a:r>
              <a:rPr lang="en-US" sz="1600" b="1" dirty="0" smtClean="0"/>
              <a:t> </a:t>
            </a:r>
            <a:r>
              <a:rPr lang="en-US" sz="1600" b="1" dirty="0"/>
              <a:t>LC</a:t>
            </a:r>
            <a:r>
              <a:rPr lang="en-US" sz="1600" dirty="0"/>
              <a:t>, </a:t>
            </a:r>
            <a:r>
              <a:rPr lang="en-US" sz="1600" dirty="0" smtClean="0"/>
              <a:t>et al. . </a:t>
            </a:r>
            <a:r>
              <a:rPr lang="en-US" sz="1600" i="1" dirty="0" smtClean="0"/>
              <a:t>Under review</a:t>
            </a:r>
            <a:endParaRPr lang="en-US" sz="1600" dirty="0"/>
          </a:p>
        </p:txBody>
      </p:sp>
    </p:spTree>
    <p:extLst>
      <p:ext uri="{BB962C8B-B14F-4D97-AF65-F5344CB8AC3E}">
        <p14:creationId xmlns:p14="http://schemas.microsoft.com/office/powerpoint/2010/main" val="1335142252"/>
      </p:ext>
    </p:extLst>
  </p:cSld>
  <p:clrMapOvr>
    <a:masterClrMapping/>
  </p:clrMapOvr>
  <mc:AlternateContent xmlns:mc="http://schemas.openxmlformats.org/markup-compatibility/2006" xmlns:p14="http://schemas.microsoft.com/office/powerpoint/2010/main">
    <mc:Choice Requires="p14">
      <p:transition spd="slow" p14:dur="2000" advTm="43705"/>
    </mc:Choice>
    <mc:Fallback xmlns="">
      <p:transition spd="slow" advTm="4370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solidFill>
                  <a:srgbClr val="C00000"/>
                </a:solidFill>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1196739897"/>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the digital dots</a:t>
            </a:r>
            <a:endParaRPr lang="en-US" dirty="0"/>
          </a:p>
        </p:txBody>
      </p:sp>
      <p:sp>
        <p:nvSpPr>
          <p:cNvPr id="7" name="Rectangle 6"/>
          <p:cNvSpPr/>
          <p:nvPr/>
        </p:nvSpPr>
        <p:spPr>
          <a:xfrm>
            <a:off x="2631918" y="1905158"/>
            <a:ext cx="1722504" cy="2307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7200" y="1905158"/>
            <a:ext cx="1669667" cy="2307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88942" y="1905158"/>
            <a:ext cx="1742690" cy="2307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045531" y="1905158"/>
            <a:ext cx="1776708" cy="2307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57200" y="2386424"/>
            <a:ext cx="1669667" cy="646331"/>
          </a:xfrm>
          <a:prstGeom prst="rect">
            <a:avLst/>
          </a:prstGeom>
          <a:noFill/>
        </p:spPr>
        <p:txBody>
          <a:bodyPr wrap="square" rtlCol="0">
            <a:spAutoFit/>
          </a:bodyPr>
          <a:lstStyle/>
          <a:p>
            <a:r>
              <a:rPr lang="en-US" dirty="0" smtClean="0"/>
              <a:t>Digital Registries</a:t>
            </a:r>
            <a:endParaRPr lang="en-US" dirty="0"/>
          </a:p>
        </p:txBody>
      </p:sp>
      <p:sp>
        <p:nvSpPr>
          <p:cNvPr id="12" name="TextBox 11"/>
          <p:cNvSpPr txBox="1"/>
          <p:nvPr/>
        </p:nvSpPr>
        <p:spPr>
          <a:xfrm>
            <a:off x="2684755" y="2386424"/>
            <a:ext cx="1669667" cy="369332"/>
          </a:xfrm>
          <a:prstGeom prst="rect">
            <a:avLst/>
          </a:prstGeom>
          <a:noFill/>
        </p:spPr>
        <p:txBody>
          <a:bodyPr wrap="square" rtlCol="0">
            <a:spAutoFit/>
          </a:bodyPr>
          <a:lstStyle/>
          <a:p>
            <a:r>
              <a:rPr lang="en-US" dirty="0" smtClean="0"/>
              <a:t>EHRs</a:t>
            </a:r>
            <a:endParaRPr lang="en-US" dirty="0"/>
          </a:p>
        </p:txBody>
      </p:sp>
      <p:sp>
        <p:nvSpPr>
          <p:cNvPr id="13" name="TextBox 12"/>
          <p:cNvSpPr txBox="1"/>
          <p:nvPr/>
        </p:nvSpPr>
        <p:spPr>
          <a:xfrm>
            <a:off x="4788942" y="2386424"/>
            <a:ext cx="1669667" cy="646331"/>
          </a:xfrm>
          <a:prstGeom prst="rect">
            <a:avLst/>
          </a:prstGeom>
          <a:noFill/>
        </p:spPr>
        <p:txBody>
          <a:bodyPr wrap="square" rtlCol="0">
            <a:spAutoFit/>
          </a:bodyPr>
          <a:lstStyle/>
          <a:p>
            <a:r>
              <a:rPr lang="en-US" dirty="0" smtClean="0"/>
              <a:t>Apps/texting programs</a:t>
            </a:r>
            <a:endParaRPr lang="en-US" dirty="0"/>
          </a:p>
        </p:txBody>
      </p:sp>
      <p:sp>
        <p:nvSpPr>
          <p:cNvPr id="14" name="TextBox 13"/>
          <p:cNvSpPr txBox="1"/>
          <p:nvPr/>
        </p:nvSpPr>
        <p:spPr>
          <a:xfrm>
            <a:off x="7045531" y="2386424"/>
            <a:ext cx="1669667" cy="646331"/>
          </a:xfrm>
          <a:prstGeom prst="rect">
            <a:avLst/>
          </a:prstGeom>
          <a:noFill/>
        </p:spPr>
        <p:txBody>
          <a:bodyPr wrap="square" rtlCol="0">
            <a:spAutoFit/>
          </a:bodyPr>
          <a:lstStyle/>
          <a:p>
            <a:r>
              <a:rPr lang="en-US" dirty="0" smtClean="0"/>
              <a:t>Mobile Phones</a:t>
            </a:r>
            <a:endParaRPr lang="en-US" dirty="0"/>
          </a:p>
        </p:txBody>
      </p:sp>
      <p:cxnSp>
        <p:nvCxnSpPr>
          <p:cNvPr id="16" name="Straight Arrow Connector 15"/>
          <p:cNvCxnSpPr/>
          <p:nvPr/>
        </p:nvCxnSpPr>
        <p:spPr>
          <a:xfrm flipV="1">
            <a:off x="2126867" y="3100796"/>
            <a:ext cx="505051"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354422" y="3134816"/>
            <a:ext cx="505051"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531632" y="3139794"/>
            <a:ext cx="505051"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a:stretch>
            <a:fillRect/>
          </a:stretch>
        </p:blipFill>
        <p:spPr>
          <a:xfrm>
            <a:off x="6818725" y="3514021"/>
            <a:ext cx="2551296" cy="1275648"/>
          </a:xfrm>
          <a:prstGeom prst="rect">
            <a:avLst/>
          </a:prstGeom>
        </p:spPr>
      </p:pic>
      <p:pic>
        <p:nvPicPr>
          <p:cNvPr id="22" name="Picture 21"/>
          <p:cNvPicPr>
            <a:picLocks noChangeAspect="1"/>
          </p:cNvPicPr>
          <p:nvPr/>
        </p:nvPicPr>
        <p:blipFill>
          <a:blip r:embed="rId3"/>
          <a:stretch>
            <a:fillRect/>
          </a:stretch>
        </p:blipFill>
        <p:spPr>
          <a:xfrm>
            <a:off x="2400199" y="3368699"/>
            <a:ext cx="2251296" cy="1420970"/>
          </a:xfrm>
          <a:prstGeom prst="rect">
            <a:avLst/>
          </a:prstGeom>
        </p:spPr>
      </p:pic>
      <p:pic>
        <p:nvPicPr>
          <p:cNvPr id="23" name="Picture 22"/>
          <p:cNvPicPr>
            <a:picLocks noChangeAspect="1"/>
          </p:cNvPicPr>
          <p:nvPr/>
        </p:nvPicPr>
        <p:blipFill>
          <a:blip r:embed="rId4"/>
          <a:stretch>
            <a:fillRect/>
          </a:stretch>
        </p:blipFill>
        <p:spPr>
          <a:xfrm>
            <a:off x="0" y="3342719"/>
            <a:ext cx="2307733" cy="1446949"/>
          </a:xfrm>
          <a:prstGeom prst="rect">
            <a:avLst/>
          </a:prstGeom>
        </p:spPr>
      </p:pic>
      <p:pic>
        <p:nvPicPr>
          <p:cNvPr id="24" name="Picture 12"/>
          <p:cNvPicPr>
            <a:picLocks noChangeAspect="1" noChangeArrowheads="1"/>
          </p:cNvPicPr>
          <p:nvPr/>
        </p:nvPicPr>
        <p:blipFill>
          <a:blip r:embed="rId5" cstate="print"/>
          <a:srcRect/>
          <a:stretch>
            <a:fillRect/>
          </a:stretch>
        </p:blipFill>
        <p:spPr bwMode="auto">
          <a:xfrm>
            <a:off x="4743961" y="3389192"/>
            <a:ext cx="1963678" cy="1472759"/>
          </a:xfrm>
          <a:prstGeom prst="rect">
            <a:avLst/>
          </a:prstGeom>
          <a:noFill/>
          <a:ln w="9525">
            <a:noFill/>
            <a:miter lim="800000"/>
            <a:headEnd/>
            <a:tailEnd/>
          </a:ln>
        </p:spPr>
      </p:pic>
    </p:spTree>
    <p:extLst>
      <p:ext uri="{BB962C8B-B14F-4D97-AF65-F5344CB8AC3E}">
        <p14:creationId xmlns:p14="http://schemas.microsoft.com/office/powerpoint/2010/main" val="2777418681"/>
      </p:ext>
    </p:extLst>
  </p:cSld>
  <p:clrMapOvr>
    <a:masterClrMapping/>
  </p:clrMapOvr>
  <mc:AlternateContent xmlns:mc="http://schemas.openxmlformats.org/markup-compatibility/2006" xmlns:p14="http://schemas.microsoft.com/office/powerpoint/2010/main">
    <mc:Choice Requires="p14">
      <p:transition spd="slow" p14:dur="2000" advTm="44930"/>
    </mc:Choice>
    <mc:Fallback xmlns="">
      <p:transition spd="slow" advTm="4493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490" y="1493911"/>
            <a:ext cx="7745505" cy="3170264"/>
          </a:xfrm>
        </p:spPr>
        <p:txBody>
          <a:bodyPr/>
          <a:lstStyle/>
          <a:p>
            <a:r>
              <a:rPr lang="en-US" dirty="0" smtClean="0"/>
              <a:t>Smokefree.gov (</a:t>
            </a:r>
            <a:r>
              <a:rPr lang="en-US" dirty="0" err="1" smtClean="0"/>
              <a:t>SmokefreeTXT</a:t>
            </a:r>
            <a:r>
              <a:rPr lang="en-US" dirty="0" smtClean="0"/>
              <a:t> and </a:t>
            </a:r>
            <a:r>
              <a:rPr lang="en-US" dirty="0" err="1" smtClean="0"/>
              <a:t>SmokefreeMom</a:t>
            </a:r>
            <a:r>
              <a:rPr lang="en-US" dirty="0" smtClean="0"/>
              <a:t>)</a:t>
            </a:r>
          </a:p>
          <a:p>
            <a:pPr lvl="1"/>
            <a:r>
              <a:rPr lang="en-US" dirty="0" smtClean="0"/>
              <a:t>Combined enrollment 200,000+ since 2012</a:t>
            </a:r>
          </a:p>
          <a:p>
            <a:r>
              <a:rPr lang="en-US" dirty="0" smtClean="0"/>
              <a:t>WHO Be </a:t>
            </a:r>
            <a:r>
              <a:rPr lang="en-US" dirty="0" err="1" smtClean="0"/>
              <a:t>Heathly</a:t>
            </a:r>
            <a:r>
              <a:rPr lang="en-US" dirty="0" smtClean="0"/>
              <a:t> Be Mobile: </a:t>
            </a:r>
            <a:r>
              <a:rPr lang="en-US" dirty="0"/>
              <a:t>working with 11 low and middle income countries to scale at national level</a:t>
            </a:r>
          </a:p>
          <a:p>
            <a:pPr lvl="1"/>
            <a:endParaRPr lang="en-US" dirty="0" smtClean="0"/>
          </a:p>
        </p:txBody>
      </p:sp>
      <p:sp>
        <p:nvSpPr>
          <p:cNvPr id="3" name="Title 2"/>
          <p:cNvSpPr>
            <a:spLocks noGrp="1"/>
          </p:cNvSpPr>
          <p:nvPr>
            <p:ph type="title"/>
          </p:nvPr>
        </p:nvSpPr>
        <p:spPr>
          <a:xfrm>
            <a:off x="717505" y="136732"/>
            <a:ext cx="7756263" cy="1054250"/>
          </a:xfrm>
        </p:spPr>
        <p:txBody>
          <a:bodyPr/>
          <a:lstStyle/>
          <a:p>
            <a:r>
              <a:rPr lang="en-US" dirty="0" smtClean="0"/>
              <a:t>Reactive: make it available</a:t>
            </a:r>
            <a:endParaRPr lang="en-US" dirty="0"/>
          </a:p>
        </p:txBody>
      </p:sp>
      <p:pic>
        <p:nvPicPr>
          <p:cNvPr id="4" name="Picture 3"/>
          <p:cNvPicPr>
            <a:picLocks noChangeAspect="1"/>
          </p:cNvPicPr>
          <p:nvPr/>
        </p:nvPicPr>
        <p:blipFill>
          <a:blip r:embed="rId2"/>
          <a:stretch>
            <a:fillRect/>
          </a:stretch>
        </p:blipFill>
        <p:spPr>
          <a:xfrm>
            <a:off x="5727700" y="5141634"/>
            <a:ext cx="3416300" cy="1445739"/>
          </a:xfrm>
          <a:prstGeom prst="rect">
            <a:avLst/>
          </a:prstGeom>
        </p:spPr>
      </p:pic>
      <p:pic>
        <p:nvPicPr>
          <p:cNvPr id="5" name="Picture 4"/>
          <p:cNvPicPr>
            <a:picLocks noChangeAspect="1"/>
          </p:cNvPicPr>
          <p:nvPr/>
        </p:nvPicPr>
        <p:blipFill rotWithShape="1">
          <a:blip r:embed="rId3"/>
          <a:srcRect l="2795" r="58314" b="44638"/>
          <a:stretch/>
        </p:blipFill>
        <p:spPr>
          <a:xfrm>
            <a:off x="2950822" y="5131383"/>
            <a:ext cx="2667000" cy="2037277"/>
          </a:xfrm>
          <a:prstGeom prst="rect">
            <a:avLst/>
          </a:prstGeom>
        </p:spPr>
      </p:pic>
      <p:pic>
        <p:nvPicPr>
          <p:cNvPr id="6" name="Picture 804" descr="T2Q_PosterForReview"/>
          <p:cNvPicPr>
            <a:picLocks noChangeAspect="1" noChangeArrowheads="1"/>
          </p:cNvPicPr>
          <p:nvPr/>
        </p:nvPicPr>
        <p:blipFill>
          <a:blip r:embed="rId4" cstate="print"/>
          <a:srcRect l="60632" t="28889" b="53992"/>
          <a:stretch>
            <a:fillRect/>
          </a:stretch>
        </p:blipFill>
        <p:spPr bwMode="auto">
          <a:xfrm>
            <a:off x="100204" y="5206518"/>
            <a:ext cx="1545959" cy="1676400"/>
          </a:xfrm>
          <a:prstGeom prst="rect">
            <a:avLst/>
          </a:prstGeom>
          <a:noFill/>
          <a:ln w="9525">
            <a:noFill/>
            <a:miter lim="800000"/>
            <a:headEnd/>
            <a:tailEnd/>
          </a:ln>
        </p:spPr>
      </p:pic>
      <p:pic>
        <p:nvPicPr>
          <p:cNvPr id="7" name="Picture 2" descr="http://www.theeap.com/wp-content/uploads/2012/05/SpeakToCounselor.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46163" y="5131383"/>
            <a:ext cx="1092200" cy="16383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414654" y="4664175"/>
            <a:ext cx="1066800" cy="1200329"/>
          </a:xfrm>
          <a:prstGeom prst="rect">
            <a:avLst/>
          </a:prstGeom>
          <a:noFill/>
        </p:spPr>
        <p:txBody>
          <a:bodyPr wrap="square" rtlCol="0">
            <a:spAutoFit/>
          </a:bodyPr>
          <a:lstStyle/>
          <a:p>
            <a:r>
              <a:rPr lang="en-US" sz="7200" dirty="0" smtClean="0">
                <a:solidFill>
                  <a:srgbClr val="FF0000"/>
                </a:solidFill>
              </a:rPr>
              <a:t>+</a:t>
            </a:r>
            <a:endParaRPr lang="en-US" sz="7200" dirty="0">
              <a:solidFill>
                <a:srgbClr val="FF0000"/>
              </a:solidFill>
            </a:endParaRPr>
          </a:p>
        </p:txBody>
      </p:sp>
    </p:spTree>
    <p:extLst>
      <p:ext uri="{BB962C8B-B14F-4D97-AF65-F5344CB8AC3E}">
        <p14:creationId xmlns:p14="http://schemas.microsoft.com/office/powerpoint/2010/main" val="3498248291"/>
      </p:ext>
    </p:extLst>
  </p:cSld>
  <p:clrMapOvr>
    <a:masterClrMapping/>
  </p:clrMapOvr>
  <mc:AlternateContent xmlns:mc="http://schemas.openxmlformats.org/markup-compatibility/2006" xmlns:p14="http://schemas.microsoft.com/office/powerpoint/2010/main">
    <mc:Choice Requires="p14">
      <p:transition spd="slow" p14:dur="2000" advTm="55998"/>
    </mc:Choice>
    <mc:Fallback xmlns="">
      <p:transition spd="slow" advTm="5599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8490" y="1291244"/>
            <a:ext cx="7745505" cy="3170264"/>
          </a:xfrm>
        </p:spPr>
        <p:txBody>
          <a:bodyPr/>
          <a:lstStyle/>
          <a:p>
            <a:r>
              <a:rPr lang="en-US" dirty="0" smtClean="0"/>
              <a:t>Tobacco </a:t>
            </a:r>
            <a:r>
              <a:rPr lang="en-US" dirty="0"/>
              <a:t>use is the leading preventable cause </a:t>
            </a:r>
            <a:r>
              <a:rPr lang="en-US" dirty="0" smtClean="0"/>
              <a:t>death</a:t>
            </a:r>
          </a:p>
          <a:p>
            <a:r>
              <a:rPr lang="en-US" dirty="0"/>
              <a:t>15% of US adults smoke</a:t>
            </a:r>
          </a:p>
          <a:p>
            <a:r>
              <a:rPr lang="en-US" dirty="0" smtClean="0"/>
              <a:t>Smoking clustered in low SES groups: </a:t>
            </a:r>
          </a:p>
          <a:p>
            <a:pPr lvl="2"/>
            <a:r>
              <a:rPr lang="en-US" dirty="0" smtClean="0"/>
              <a:t>34.1% GED vs. 3.6% grad degree </a:t>
            </a:r>
          </a:p>
          <a:p>
            <a:pPr lvl="2"/>
            <a:r>
              <a:rPr lang="en-US" dirty="0" smtClean="0"/>
              <a:t>26.1% for below </a:t>
            </a:r>
            <a:r>
              <a:rPr lang="en-US" dirty="0"/>
              <a:t>the </a:t>
            </a:r>
            <a:r>
              <a:rPr lang="en-US" dirty="0" smtClean="0"/>
              <a:t>poverty </a:t>
            </a:r>
            <a:r>
              <a:rPr lang="en-US" dirty="0"/>
              <a:t>level </a:t>
            </a:r>
            <a:r>
              <a:rPr lang="en-US" dirty="0" smtClean="0"/>
              <a:t> vs. 13.9% living </a:t>
            </a:r>
            <a:r>
              <a:rPr lang="en-US" dirty="0"/>
              <a:t>at or above </a:t>
            </a:r>
            <a:r>
              <a:rPr lang="en-US" dirty="0" smtClean="0"/>
              <a:t>the level</a:t>
            </a:r>
            <a:endParaRPr lang="en-US" dirty="0"/>
          </a:p>
        </p:txBody>
      </p:sp>
      <p:sp>
        <p:nvSpPr>
          <p:cNvPr id="2" name="Title 1"/>
          <p:cNvSpPr>
            <a:spLocks noGrp="1"/>
          </p:cNvSpPr>
          <p:nvPr>
            <p:ph type="title"/>
          </p:nvPr>
        </p:nvSpPr>
        <p:spPr/>
        <p:txBody>
          <a:bodyPr/>
          <a:lstStyle/>
          <a:p>
            <a:r>
              <a:rPr lang="en-US" dirty="0" smtClean="0"/>
              <a:t>The Problem</a:t>
            </a:r>
            <a:endParaRPr lang="en-US" dirty="0"/>
          </a:p>
        </p:txBody>
      </p:sp>
      <p:sp>
        <p:nvSpPr>
          <p:cNvPr id="6" name="TextBox 5"/>
          <p:cNvSpPr txBox="1"/>
          <p:nvPr/>
        </p:nvSpPr>
        <p:spPr>
          <a:xfrm>
            <a:off x="1122218" y="5126182"/>
            <a:ext cx="2715491" cy="646331"/>
          </a:xfrm>
          <a:prstGeom prst="rect">
            <a:avLst/>
          </a:prstGeom>
          <a:noFill/>
        </p:spPr>
        <p:txBody>
          <a:bodyPr wrap="square" rtlCol="0">
            <a:spAutoFit/>
          </a:bodyPr>
          <a:lstStyle/>
          <a:p>
            <a:r>
              <a:rPr lang="en-US" dirty="0"/>
              <a:t>(CDC, 2015)</a:t>
            </a:r>
          </a:p>
          <a:p>
            <a:endParaRPr lang="en-US" dirty="0"/>
          </a:p>
        </p:txBody>
      </p:sp>
    </p:spTree>
    <p:extLst>
      <p:ext uri="{BB962C8B-B14F-4D97-AF65-F5344CB8AC3E}">
        <p14:creationId xmlns:p14="http://schemas.microsoft.com/office/powerpoint/2010/main" val="612955978"/>
      </p:ext>
    </p:extLst>
  </p:cSld>
  <p:clrMapOvr>
    <a:masterClrMapping/>
  </p:clrMapOvr>
  <mc:AlternateContent xmlns:mc="http://schemas.openxmlformats.org/markup-compatibility/2006" xmlns:p14="http://schemas.microsoft.com/office/powerpoint/2010/main">
    <mc:Choice Requires="p14">
      <p:transition spd="slow" p14:dur="2000" advTm="53556"/>
    </mc:Choice>
    <mc:Fallback xmlns="">
      <p:transition spd="slow" advTm="53556"/>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441671" y="391886"/>
            <a:ext cx="8272578" cy="58177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6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594071" y="544286"/>
            <a:ext cx="8272578" cy="58177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8861" y="0"/>
            <a:ext cx="9426777" cy="662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667000" y="2057400"/>
            <a:ext cx="2057400" cy="646331"/>
          </a:xfrm>
          <a:prstGeom prst="rect">
            <a:avLst/>
          </a:prstGeom>
          <a:noFill/>
        </p:spPr>
        <p:txBody>
          <a:bodyPr wrap="square" rtlCol="0">
            <a:spAutoFit/>
          </a:bodyPr>
          <a:lstStyle/>
          <a:p>
            <a:r>
              <a:rPr lang="en-US" dirty="0" smtClean="0">
                <a:solidFill>
                  <a:schemeClr val="bg1"/>
                </a:solidFill>
              </a:rPr>
              <a:t>N=800 </a:t>
            </a:r>
            <a:r>
              <a:rPr lang="en-US" dirty="0" err="1" smtClean="0">
                <a:solidFill>
                  <a:schemeClr val="bg1"/>
                </a:solidFill>
              </a:rPr>
              <a:t>approx</a:t>
            </a:r>
            <a:r>
              <a:rPr lang="en-US" dirty="0" smtClean="0">
                <a:solidFill>
                  <a:schemeClr val="bg1"/>
                </a:solidFill>
              </a:rPr>
              <a:t> subscribers</a:t>
            </a:r>
            <a:endParaRPr lang="en-US" dirty="0">
              <a:solidFill>
                <a:schemeClr val="bg1"/>
              </a:solidFill>
            </a:endParaRPr>
          </a:p>
        </p:txBody>
      </p:sp>
    </p:spTree>
    <p:extLst>
      <p:ext uri="{BB962C8B-B14F-4D97-AF65-F5344CB8AC3E}">
        <p14:creationId xmlns:p14="http://schemas.microsoft.com/office/powerpoint/2010/main" val="1343021993"/>
      </p:ext>
    </p:extLst>
  </p:cSld>
  <p:clrMapOvr>
    <a:masterClrMapping/>
  </p:clrMapOvr>
  <mc:AlternateContent xmlns:mc="http://schemas.openxmlformats.org/markup-compatibility/2006" xmlns:p14="http://schemas.microsoft.com/office/powerpoint/2010/main">
    <mc:Choice Requires="p14">
      <p:transition spd="slow" p14:dur="2000" advTm="12434"/>
    </mc:Choice>
    <mc:Fallback xmlns="">
      <p:transition spd="slow" advTm="1243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274638"/>
            <a:ext cx="8229600" cy="1143000"/>
          </a:xfrm>
          <a:prstGeom prst="rect">
            <a:avLst/>
          </a:prstGeom>
        </p:spPr>
        <p:txBody>
          <a:bodyPr wrap="square" numCol="1" anchorCtr="0" compatLnSpc="1">
            <a:prstTxWarp prst="textNoShape">
              <a:avLst/>
            </a:prstTxWarp>
          </a:bodyPr>
          <a:lstStyle/>
          <a:p>
            <a:pPr eaLnBrk="1" hangingPunct="1"/>
            <a:r>
              <a:rPr lang="en-US" smtClean="0">
                <a:effectLst>
                  <a:outerShdw blurRad="38100" dist="38100" dir="2700000" algn="tl">
                    <a:srgbClr val="242852"/>
                  </a:outerShdw>
                </a:effectLst>
                <a:latin typeface="Gill Sans MT" pitchFamily="34" charset="0"/>
                <a:ea typeface="ＭＳ Ｐゴシック" charset="-128"/>
              </a:rPr>
              <a:t>Sampling Process</a:t>
            </a:r>
          </a:p>
        </p:txBody>
      </p:sp>
      <p:sp>
        <p:nvSpPr>
          <p:cNvPr id="78850" name="TextBox 54"/>
          <p:cNvSpPr txBox="1">
            <a:spLocks noChangeArrowheads="1"/>
          </p:cNvSpPr>
          <p:nvPr/>
        </p:nvSpPr>
        <p:spPr bwMode="auto">
          <a:xfrm>
            <a:off x="457200" y="2362200"/>
            <a:ext cx="1752600" cy="954088"/>
          </a:xfrm>
          <a:prstGeom prst="rect">
            <a:avLst/>
          </a:prstGeom>
          <a:noFill/>
          <a:ln w="38100">
            <a:solidFill>
              <a:srgbClr val="632523"/>
            </a:solidFill>
            <a:bevel/>
            <a:headEnd/>
            <a:tailEnd/>
          </a:ln>
        </p:spPr>
        <p:txBody>
          <a:bodyPr lIns="91436" tIns="45718" rIns="91436" bIns="45718">
            <a:spAutoFit/>
          </a:bodyPr>
          <a:lstStyle/>
          <a:p>
            <a:pPr algn="ctr" defTabSz="3760788"/>
            <a:r>
              <a:rPr lang="en-US" b="1"/>
              <a:t>100,000+ Apps in iTunes Store</a:t>
            </a:r>
          </a:p>
        </p:txBody>
      </p:sp>
      <p:sp>
        <p:nvSpPr>
          <p:cNvPr id="78851" name="TextBox 55"/>
          <p:cNvSpPr txBox="1">
            <a:spLocks noChangeArrowheads="1"/>
          </p:cNvSpPr>
          <p:nvPr/>
        </p:nvSpPr>
        <p:spPr bwMode="auto">
          <a:xfrm>
            <a:off x="7086600" y="2514600"/>
            <a:ext cx="985838" cy="679450"/>
          </a:xfrm>
          <a:prstGeom prst="rect">
            <a:avLst/>
          </a:prstGeom>
          <a:noFill/>
          <a:ln w="38100">
            <a:solidFill>
              <a:srgbClr val="632523"/>
            </a:solidFill>
            <a:bevel/>
            <a:headEnd/>
            <a:tailEnd/>
          </a:ln>
        </p:spPr>
        <p:txBody>
          <a:bodyPr lIns="91436" tIns="45718" rIns="91436" bIns="45718">
            <a:spAutoFit/>
          </a:bodyPr>
          <a:lstStyle/>
          <a:p>
            <a:pPr algn="ctr" defTabSz="3760788"/>
            <a:r>
              <a:rPr lang="en-US" b="1"/>
              <a:t>71 Apps</a:t>
            </a:r>
          </a:p>
        </p:txBody>
      </p:sp>
      <p:sp>
        <p:nvSpPr>
          <p:cNvPr id="78852" name="TextBox 56"/>
          <p:cNvSpPr txBox="1">
            <a:spLocks noChangeArrowheads="1"/>
          </p:cNvSpPr>
          <p:nvPr/>
        </p:nvSpPr>
        <p:spPr bwMode="auto">
          <a:xfrm>
            <a:off x="7086600" y="4953000"/>
            <a:ext cx="985838" cy="679450"/>
          </a:xfrm>
          <a:prstGeom prst="rect">
            <a:avLst/>
          </a:prstGeom>
          <a:noFill/>
          <a:ln w="38100">
            <a:solidFill>
              <a:srgbClr val="632523"/>
            </a:solidFill>
            <a:bevel/>
            <a:headEnd/>
            <a:tailEnd/>
          </a:ln>
        </p:spPr>
        <p:txBody>
          <a:bodyPr lIns="91436" tIns="45718" rIns="91436" bIns="45718">
            <a:spAutoFit/>
          </a:bodyPr>
          <a:lstStyle/>
          <a:p>
            <a:pPr algn="ctr" defTabSz="3760788"/>
            <a:r>
              <a:rPr lang="en-US" b="1"/>
              <a:t>52 Apps</a:t>
            </a:r>
          </a:p>
        </p:txBody>
      </p:sp>
      <p:sp>
        <p:nvSpPr>
          <p:cNvPr id="78853" name="TextBox 57"/>
          <p:cNvSpPr txBox="1">
            <a:spLocks noChangeArrowheads="1"/>
          </p:cNvSpPr>
          <p:nvPr/>
        </p:nvSpPr>
        <p:spPr bwMode="auto">
          <a:xfrm>
            <a:off x="533400" y="4953000"/>
            <a:ext cx="1423988" cy="679450"/>
          </a:xfrm>
          <a:prstGeom prst="rect">
            <a:avLst/>
          </a:prstGeom>
          <a:noFill/>
          <a:ln w="38100">
            <a:solidFill>
              <a:srgbClr val="632523"/>
            </a:solidFill>
            <a:bevel/>
            <a:headEnd/>
            <a:tailEnd/>
          </a:ln>
        </p:spPr>
        <p:txBody>
          <a:bodyPr lIns="91436" tIns="45718" rIns="91436" bIns="45718">
            <a:spAutoFit/>
          </a:bodyPr>
          <a:lstStyle/>
          <a:p>
            <a:pPr algn="ctr" defTabSz="3760788"/>
            <a:r>
              <a:rPr lang="en-US" b="1"/>
              <a:t>47 Apps in Sample</a:t>
            </a:r>
          </a:p>
        </p:txBody>
      </p:sp>
      <p:sp>
        <p:nvSpPr>
          <p:cNvPr id="78854" name="TextBox 58"/>
          <p:cNvSpPr txBox="1">
            <a:spLocks noChangeArrowheads="1"/>
          </p:cNvSpPr>
          <p:nvPr/>
        </p:nvSpPr>
        <p:spPr bwMode="auto">
          <a:xfrm>
            <a:off x="2819400" y="1981200"/>
            <a:ext cx="3943350" cy="915988"/>
          </a:xfrm>
          <a:prstGeom prst="rect">
            <a:avLst/>
          </a:prstGeom>
          <a:noFill/>
          <a:ln w="9525">
            <a:noFill/>
            <a:miter lim="800000"/>
            <a:headEnd/>
            <a:tailEnd/>
          </a:ln>
        </p:spPr>
        <p:txBody>
          <a:bodyPr lIns="91436" tIns="45718" rIns="91436" bIns="45718">
            <a:spAutoFit/>
          </a:bodyPr>
          <a:lstStyle/>
          <a:p>
            <a:pPr algn="ctr" defTabSz="3760788"/>
            <a:r>
              <a:rPr lang="en-US"/>
              <a:t>Power Search for </a:t>
            </a:r>
            <a:r>
              <a:rPr lang="ja-JP" altLang="en-US"/>
              <a:t>“</a:t>
            </a:r>
            <a:r>
              <a:rPr lang="en-US" altLang="ja-JP"/>
              <a:t>quit smoking</a:t>
            </a:r>
            <a:r>
              <a:rPr lang="ja-JP" altLang="en-US"/>
              <a:t>”</a:t>
            </a:r>
            <a:r>
              <a:rPr lang="en-US" altLang="ja-JP"/>
              <a:t>, </a:t>
            </a:r>
            <a:r>
              <a:rPr lang="ja-JP" altLang="en-US"/>
              <a:t>“</a:t>
            </a:r>
            <a:r>
              <a:rPr lang="en-US" altLang="ja-JP"/>
              <a:t>stop smoking</a:t>
            </a:r>
            <a:r>
              <a:rPr lang="ja-JP" altLang="en-US"/>
              <a:t>”</a:t>
            </a:r>
            <a:r>
              <a:rPr lang="en-US" altLang="ja-JP"/>
              <a:t>, and </a:t>
            </a:r>
            <a:r>
              <a:rPr lang="ja-JP" altLang="en-US"/>
              <a:t>“</a:t>
            </a:r>
            <a:r>
              <a:rPr lang="en-US" altLang="ja-JP"/>
              <a:t>smoking cessation</a:t>
            </a:r>
            <a:r>
              <a:rPr lang="ja-JP" altLang="en-US"/>
              <a:t>”</a:t>
            </a:r>
            <a:endParaRPr lang="en-US"/>
          </a:p>
        </p:txBody>
      </p:sp>
      <p:sp>
        <p:nvSpPr>
          <p:cNvPr id="78855" name="TextBox 59"/>
          <p:cNvSpPr txBox="1">
            <a:spLocks noChangeArrowheads="1"/>
          </p:cNvSpPr>
          <p:nvPr/>
        </p:nvSpPr>
        <p:spPr bwMode="auto">
          <a:xfrm>
            <a:off x="7543800" y="3429000"/>
            <a:ext cx="1295400" cy="1190625"/>
          </a:xfrm>
          <a:prstGeom prst="rect">
            <a:avLst/>
          </a:prstGeom>
          <a:noFill/>
          <a:ln w="9525">
            <a:noFill/>
            <a:miter lim="800000"/>
            <a:headEnd/>
            <a:tailEnd/>
          </a:ln>
        </p:spPr>
        <p:txBody>
          <a:bodyPr lIns="91436" tIns="45718" rIns="91436" bIns="45718">
            <a:spAutoFit/>
          </a:bodyPr>
          <a:lstStyle/>
          <a:p>
            <a:pPr algn="ctr" defTabSz="3760788"/>
            <a:r>
              <a:rPr lang="en-US"/>
              <a:t>Assess relevance from app description</a:t>
            </a:r>
          </a:p>
        </p:txBody>
      </p:sp>
      <p:sp>
        <p:nvSpPr>
          <p:cNvPr id="78856" name="TextBox 60"/>
          <p:cNvSpPr txBox="1">
            <a:spLocks noChangeArrowheads="1"/>
          </p:cNvSpPr>
          <p:nvPr/>
        </p:nvSpPr>
        <p:spPr bwMode="auto">
          <a:xfrm>
            <a:off x="3352800" y="4876800"/>
            <a:ext cx="2738438" cy="366713"/>
          </a:xfrm>
          <a:prstGeom prst="rect">
            <a:avLst/>
          </a:prstGeom>
          <a:noFill/>
          <a:ln w="9525">
            <a:noFill/>
            <a:miter lim="800000"/>
            <a:headEnd/>
            <a:tailEnd/>
          </a:ln>
        </p:spPr>
        <p:txBody>
          <a:bodyPr lIns="91436" tIns="45718" rIns="91436" bIns="45718">
            <a:spAutoFit/>
          </a:bodyPr>
          <a:lstStyle/>
          <a:p>
            <a:pPr algn="ctr" defTabSz="3760788"/>
            <a:r>
              <a:rPr lang="en-US"/>
              <a:t>Download available apps</a:t>
            </a:r>
          </a:p>
        </p:txBody>
      </p:sp>
      <p:cxnSp>
        <p:nvCxnSpPr>
          <p:cNvPr id="78857" name="Straight Arrow Connector 64"/>
          <p:cNvCxnSpPr>
            <a:cxnSpLocks noChangeShapeType="1"/>
          </p:cNvCxnSpPr>
          <p:nvPr/>
        </p:nvCxnSpPr>
        <p:spPr bwMode="auto">
          <a:xfrm flipV="1">
            <a:off x="2209800" y="2895600"/>
            <a:ext cx="4857750" cy="6350"/>
          </a:xfrm>
          <a:prstGeom prst="straightConnector1">
            <a:avLst/>
          </a:prstGeom>
          <a:noFill/>
          <a:ln w="38100">
            <a:solidFill>
              <a:srgbClr val="10253F"/>
            </a:solidFill>
            <a:round/>
            <a:headEnd/>
            <a:tailEnd type="arrow" w="med" len="med"/>
          </a:ln>
        </p:spPr>
      </p:cxnSp>
      <p:cxnSp>
        <p:nvCxnSpPr>
          <p:cNvPr id="78858" name="Straight Arrow Connector 65"/>
          <p:cNvCxnSpPr>
            <a:cxnSpLocks noChangeShapeType="1"/>
            <a:stCxn id="78851" idx="2"/>
            <a:endCxn id="78852" idx="0"/>
          </p:cNvCxnSpPr>
          <p:nvPr/>
        </p:nvCxnSpPr>
        <p:spPr bwMode="auto">
          <a:xfrm>
            <a:off x="7580313" y="3213100"/>
            <a:ext cx="0" cy="1720850"/>
          </a:xfrm>
          <a:prstGeom prst="straightConnector1">
            <a:avLst/>
          </a:prstGeom>
          <a:noFill/>
          <a:ln w="38100">
            <a:solidFill>
              <a:srgbClr val="10253F"/>
            </a:solidFill>
            <a:round/>
            <a:headEnd/>
            <a:tailEnd type="arrow" w="med" len="med"/>
          </a:ln>
        </p:spPr>
      </p:cxnSp>
      <p:cxnSp>
        <p:nvCxnSpPr>
          <p:cNvPr id="78859" name="Straight Arrow Connector 68"/>
          <p:cNvCxnSpPr>
            <a:cxnSpLocks noChangeShapeType="1"/>
            <a:stCxn id="78852" idx="1"/>
            <a:endCxn id="78853" idx="3"/>
          </p:cNvCxnSpPr>
          <p:nvPr/>
        </p:nvCxnSpPr>
        <p:spPr bwMode="auto">
          <a:xfrm flipH="1">
            <a:off x="1976438" y="5292725"/>
            <a:ext cx="5091112" cy="0"/>
          </a:xfrm>
          <a:prstGeom prst="straightConnector1">
            <a:avLst/>
          </a:prstGeom>
          <a:noFill/>
          <a:ln w="38100">
            <a:solidFill>
              <a:srgbClr val="10253F"/>
            </a:solidFill>
            <a:round/>
            <a:headEnd/>
            <a:tailEnd type="arrow" w="med" len="med"/>
          </a:ln>
        </p:spPr>
      </p:cxnSp>
      <p:pic>
        <p:nvPicPr>
          <p:cNvPr id="78860" name="Picture 12"/>
          <p:cNvPicPr>
            <a:picLocks noChangeAspect="1" noChangeArrowheads="1"/>
          </p:cNvPicPr>
          <p:nvPr/>
        </p:nvPicPr>
        <p:blipFill>
          <a:blip r:embed="rId3" cstate="print"/>
          <a:srcRect/>
          <a:stretch>
            <a:fillRect/>
          </a:stretch>
        </p:blipFill>
        <p:spPr bwMode="auto">
          <a:xfrm>
            <a:off x="0" y="0"/>
            <a:ext cx="10058400" cy="7543800"/>
          </a:xfrm>
          <a:prstGeom prst="rect">
            <a:avLst/>
          </a:prstGeom>
          <a:noFill/>
          <a:ln w="9525">
            <a:noFill/>
            <a:miter lim="800000"/>
            <a:headEnd/>
            <a:tailEnd/>
          </a:ln>
        </p:spPr>
      </p:pic>
      <p:sp>
        <p:nvSpPr>
          <p:cNvPr id="14" name="TextBox 13"/>
          <p:cNvSpPr txBox="1"/>
          <p:nvPr/>
        </p:nvSpPr>
        <p:spPr>
          <a:xfrm>
            <a:off x="203200" y="197197"/>
            <a:ext cx="7988300" cy="1384995"/>
          </a:xfrm>
          <a:prstGeom prst="rect">
            <a:avLst/>
          </a:prstGeom>
          <a:solidFill>
            <a:schemeClr val="bg1"/>
          </a:solidFill>
          <a:ln>
            <a:solidFill>
              <a:schemeClr val="bg2"/>
            </a:solidFill>
          </a:ln>
        </p:spPr>
        <p:txBody>
          <a:bodyPr wrap="square" rtlCol="0">
            <a:spAutoFit/>
          </a:bodyPr>
          <a:lstStyle/>
          <a:p>
            <a:r>
              <a:rPr lang="en-US" sz="2800" b="1" dirty="0" smtClean="0">
                <a:ln>
                  <a:solidFill>
                    <a:schemeClr val="bg1"/>
                  </a:solidFill>
                </a:ln>
                <a:latin typeface="+mn-lt"/>
              </a:rPr>
              <a:t>15,000 consumer health apps; </a:t>
            </a:r>
          </a:p>
          <a:p>
            <a:r>
              <a:rPr lang="en-US" sz="2800" b="1" dirty="0" smtClean="0">
                <a:ln>
                  <a:solidFill>
                    <a:schemeClr val="bg1"/>
                  </a:solidFill>
                </a:ln>
                <a:latin typeface="+mn-lt"/>
              </a:rPr>
              <a:t>400+ smoking cessation apps across Android and </a:t>
            </a:r>
            <a:r>
              <a:rPr lang="en-US" sz="2800" b="1" dirty="0" err="1" smtClean="0">
                <a:ln>
                  <a:solidFill>
                    <a:schemeClr val="bg1"/>
                  </a:solidFill>
                </a:ln>
                <a:latin typeface="+mn-lt"/>
              </a:rPr>
              <a:t>iOS</a:t>
            </a:r>
            <a:r>
              <a:rPr lang="en-US" sz="2800" b="1" dirty="0" smtClean="0">
                <a:ln>
                  <a:solidFill>
                    <a:schemeClr val="bg1"/>
                  </a:solidFill>
                </a:ln>
                <a:latin typeface="+mn-lt"/>
              </a:rPr>
              <a:t> (</a:t>
            </a:r>
            <a:r>
              <a:rPr lang="en-US" sz="2800" b="1" dirty="0" err="1" smtClean="0">
                <a:ln>
                  <a:solidFill>
                    <a:schemeClr val="bg1"/>
                  </a:solidFill>
                </a:ln>
                <a:latin typeface="+mn-lt"/>
              </a:rPr>
              <a:t>Abroms</a:t>
            </a:r>
            <a:r>
              <a:rPr lang="en-US" sz="2800" b="1" dirty="0" smtClean="0">
                <a:ln>
                  <a:solidFill>
                    <a:schemeClr val="bg1"/>
                  </a:solidFill>
                </a:ln>
                <a:latin typeface="+mn-lt"/>
              </a:rPr>
              <a:t> et al. 2013)</a:t>
            </a:r>
            <a:endParaRPr lang="en-US" sz="2800" b="1" dirty="0">
              <a:ln>
                <a:solidFill>
                  <a:schemeClr val="bg1"/>
                </a:solidFill>
              </a:ln>
              <a:latin typeface="+mn-lt"/>
            </a:endParaRPr>
          </a:p>
        </p:txBody>
      </p:sp>
      <p:pic>
        <p:nvPicPr>
          <p:cNvPr id="15" name="Picture 3" descr="smoking-iphone-app.jpg"/>
          <p:cNvPicPr>
            <a:picLocks noChangeAspect="1"/>
          </p:cNvPicPr>
          <p:nvPr/>
        </p:nvPicPr>
        <p:blipFill>
          <a:blip r:embed="rId4" cstate="print"/>
          <a:srcRect/>
          <a:stretch>
            <a:fillRect/>
          </a:stretch>
        </p:blipFill>
        <p:spPr bwMode="auto">
          <a:xfrm>
            <a:off x="3657600" y="1676399"/>
            <a:ext cx="3352800" cy="4451773"/>
          </a:xfrm>
          <a:prstGeom prst="rect">
            <a:avLst/>
          </a:prstGeom>
          <a:noFill/>
          <a:ln w="9525">
            <a:noFill/>
            <a:miter lim="800000"/>
            <a:headEnd/>
            <a:tailEnd/>
          </a:ln>
        </p:spPr>
      </p:pic>
      <p:sp>
        <p:nvSpPr>
          <p:cNvPr id="16" name="Content Placeholder 3"/>
          <p:cNvSpPr txBox="1">
            <a:spLocks/>
          </p:cNvSpPr>
          <p:nvPr/>
        </p:nvSpPr>
        <p:spPr>
          <a:xfrm>
            <a:off x="4884108" y="3520967"/>
            <a:ext cx="4217555" cy="2572283"/>
          </a:xfrm>
          <a:prstGeom prst="rect">
            <a:avLst/>
          </a:prstGeom>
          <a:solidFill>
            <a:schemeClr val="bg1"/>
          </a:solidFill>
        </p:spPr>
        <p:txBody>
          <a:bodyPr/>
          <a:lstStyle>
            <a:lvl1pPr marL="273050" indent="-255588" algn="l" rtl="0" eaLnBrk="0" fontAlgn="base" hangingPunct="0">
              <a:spcBef>
                <a:spcPct val="20000"/>
              </a:spcBef>
              <a:spcAft>
                <a:spcPct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ＭＳ Ｐゴシック" charset="0"/>
                <a:cs typeface="ＭＳ Ｐゴシック" charset="0"/>
              </a:defRPr>
            </a:lvl1pPr>
            <a:lvl2pPr marL="639763" indent="-255588" algn="l" rtl="0" eaLnBrk="0" fontAlgn="base" hangingPunct="0">
              <a:spcBef>
                <a:spcPct val="20000"/>
              </a:spcBef>
              <a:spcAft>
                <a:spcPct val="0"/>
              </a:spcAft>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ＭＳ Ｐゴシック" charset="0"/>
                <a:cs typeface="+mn-cs"/>
              </a:defRPr>
            </a:lvl2pPr>
            <a:lvl3pPr marL="1004888" indent="-255588" algn="l" rtl="0" eaLnBrk="0" fontAlgn="base" hangingPunct="0">
              <a:spcBef>
                <a:spcPct val="20000"/>
              </a:spcBef>
              <a:spcAft>
                <a:spcPct val="0"/>
              </a:spcAft>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ＭＳ Ｐゴシック" charset="0"/>
                <a:cs typeface="+mn-cs"/>
              </a:defRPr>
            </a:lvl3pPr>
            <a:lvl4pPr marL="1371600" indent="-255588" algn="l" rtl="0" eaLnBrk="0" fontAlgn="base" hangingPunct="0">
              <a:spcBef>
                <a:spcPct val="20000"/>
              </a:spcBef>
              <a:spcAft>
                <a:spcPct val="0"/>
              </a:spcAft>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ＭＳ Ｐゴシック" charset="0"/>
                <a:cs typeface="+mn-cs"/>
              </a:defRPr>
            </a:lvl4pPr>
            <a:lvl5pPr marL="1644650" indent="-255588" algn="l" rtl="0" eaLnBrk="0" fontAlgn="base" hangingPunct="0">
              <a:spcBef>
                <a:spcPct val="20000"/>
              </a:spcBef>
              <a:spcAft>
                <a:spcPct val="0"/>
              </a:spcAft>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ＭＳ Ｐゴシック" charset="0"/>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r>
              <a:rPr lang="en-US" sz="2800" dirty="0"/>
              <a:t>3,025,000-12,302,000 installs from top 50 </a:t>
            </a:r>
            <a:r>
              <a:rPr lang="en-US" sz="2800" dirty="0" smtClean="0"/>
              <a:t>Apps in 3 month</a:t>
            </a:r>
          </a:p>
          <a:p>
            <a:r>
              <a:rPr lang="en-US" sz="2800" dirty="0" smtClean="0"/>
              <a:t>~1 million monthly global downloads</a:t>
            </a:r>
            <a:endParaRPr lang="en-US" sz="2800" dirty="0"/>
          </a:p>
        </p:txBody>
      </p:sp>
      <p:sp>
        <p:nvSpPr>
          <p:cNvPr id="17" name="TextBox 16"/>
          <p:cNvSpPr txBox="1"/>
          <p:nvPr/>
        </p:nvSpPr>
        <p:spPr>
          <a:xfrm>
            <a:off x="1209369" y="5750202"/>
            <a:ext cx="6871460" cy="830997"/>
          </a:xfrm>
          <a:prstGeom prst="rect">
            <a:avLst/>
          </a:prstGeom>
          <a:solidFill>
            <a:schemeClr val="bg1"/>
          </a:solidFill>
        </p:spPr>
        <p:txBody>
          <a:bodyPr wrap="square" rtlCol="0">
            <a:spAutoFit/>
          </a:bodyPr>
          <a:lstStyle/>
          <a:p>
            <a:r>
              <a:rPr lang="en-US" sz="1600" b="1" dirty="0" err="1"/>
              <a:t>Abroms</a:t>
            </a:r>
            <a:r>
              <a:rPr lang="en-US" sz="1600" b="1" dirty="0"/>
              <a:t> LC</a:t>
            </a:r>
            <a:r>
              <a:rPr lang="en-US" sz="1600" dirty="0"/>
              <a:t>, Lee </a:t>
            </a:r>
            <a:r>
              <a:rPr lang="en-US" sz="1600" dirty="0" err="1"/>
              <a:t>Westmaas</a:t>
            </a:r>
            <a:r>
              <a:rPr lang="en-US" sz="1600" dirty="0"/>
              <a:t> J, Bontemps-Jones J, </a:t>
            </a:r>
            <a:r>
              <a:rPr lang="en-US" sz="1600" dirty="0" err="1"/>
              <a:t>Ramani</a:t>
            </a:r>
            <a:r>
              <a:rPr lang="en-US" sz="1600" dirty="0"/>
              <a:t> R, </a:t>
            </a:r>
            <a:r>
              <a:rPr lang="en-US" sz="1600" dirty="0" err="1"/>
              <a:t>Mellerson</a:t>
            </a:r>
            <a:r>
              <a:rPr lang="en-US" sz="1600" dirty="0"/>
              <a:t> J. A content analysis of popular smartphone apps for smoking cessation. </a:t>
            </a:r>
            <a:r>
              <a:rPr lang="en-US" sz="1600" i="1" dirty="0"/>
              <a:t>Am J </a:t>
            </a:r>
            <a:r>
              <a:rPr lang="en-US" sz="1600" i="1" dirty="0" err="1"/>
              <a:t>Prev</a:t>
            </a:r>
            <a:r>
              <a:rPr lang="en-US" sz="1600" i="1" dirty="0"/>
              <a:t> Med.</a:t>
            </a:r>
            <a:r>
              <a:rPr lang="en-US" sz="1600" dirty="0"/>
              <a:t> 2013 Dec;45(6):732-6. </a:t>
            </a:r>
          </a:p>
        </p:txBody>
      </p:sp>
    </p:spTree>
    <p:extLst>
      <p:ext uri="{BB962C8B-B14F-4D97-AF65-F5344CB8AC3E}">
        <p14:creationId xmlns:p14="http://schemas.microsoft.com/office/powerpoint/2010/main" val="520075283"/>
      </p:ext>
    </p:extLst>
  </p:cSld>
  <p:clrMapOvr>
    <a:masterClrMapping/>
  </p:clrMapOvr>
  <mc:AlternateContent xmlns:mc="http://schemas.openxmlformats.org/markup-compatibility/2006" xmlns:p14="http://schemas.microsoft.com/office/powerpoint/2010/main">
    <mc:Choice Requires="p14">
      <p:transition spd="slow" p14:dur="2000" advTm="39537"/>
    </mc:Choice>
    <mc:Fallback xmlns="">
      <p:transition spd="slow" advTm="39537"/>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SMS Outreach for SMS program</a:t>
            </a:r>
          </a:p>
          <a:p>
            <a:pPr lvl="1"/>
            <a:r>
              <a:rPr lang="en-US" dirty="0" smtClean="0"/>
              <a:t>India government employees list</a:t>
            </a:r>
          </a:p>
          <a:p>
            <a:pPr lvl="1"/>
            <a:r>
              <a:rPr lang="en-US" dirty="0" smtClean="0"/>
              <a:t>Text4baby list</a:t>
            </a:r>
            <a:endParaRPr lang="en-US" dirty="0"/>
          </a:p>
          <a:p>
            <a:pPr lvl="1"/>
            <a:r>
              <a:rPr lang="en-US" dirty="0" smtClean="0"/>
              <a:t>GW MFA: smoker patient list</a:t>
            </a:r>
          </a:p>
          <a:p>
            <a:endParaRPr lang="en-US" dirty="0" smtClean="0"/>
          </a:p>
          <a:p>
            <a:endParaRPr lang="en-US" dirty="0"/>
          </a:p>
        </p:txBody>
      </p:sp>
      <p:sp>
        <p:nvSpPr>
          <p:cNvPr id="3" name="Title 2"/>
          <p:cNvSpPr>
            <a:spLocks noGrp="1"/>
          </p:cNvSpPr>
          <p:nvPr>
            <p:ph type="title"/>
          </p:nvPr>
        </p:nvSpPr>
        <p:spPr/>
        <p:txBody>
          <a:bodyPr/>
          <a:lstStyle/>
          <a:p>
            <a:r>
              <a:rPr lang="en-US" dirty="0" smtClean="0"/>
              <a:t>Proactive: do outreach  with digital lists	</a:t>
            </a:r>
            <a:endParaRPr lang="en-US" dirty="0"/>
          </a:p>
        </p:txBody>
      </p:sp>
    </p:spTree>
    <p:extLst>
      <p:ext uri="{BB962C8B-B14F-4D97-AF65-F5344CB8AC3E}">
        <p14:creationId xmlns:p14="http://schemas.microsoft.com/office/powerpoint/2010/main" val="3555501321"/>
      </p:ext>
    </p:extLst>
  </p:cSld>
  <p:clrMapOvr>
    <a:masterClrMapping/>
  </p:clrMapOvr>
  <mc:AlternateContent xmlns:mc="http://schemas.openxmlformats.org/markup-compatibility/2006" xmlns:p14="http://schemas.microsoft.com/office/powerpoint/2010/main">
    <mc:Choice Requires="p14">
      <p:transition spd="slow" p14:dur="2000" advTm="29703"/>
    </mc:Choice>
    <mc:Fallback xmlns="">
      <p:transition spd="slow" advTm="29703"/>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80" y="191992"/>
            <a:ext cx="4529769" cy="3022576"/>
          </a:xfrm>
          <a:prstGeom prst="rect">
            <a:avLst/>
          </a:prstGeom>
        </p:spPr>
      </p:pic>
      <p:pic>
        <p:nvPicPr>
          <p:cNvPr id="2" name="Picture 1"/>
          <p:cNvPicPr>
            <a:picLocks noChangeAspect="1"/>
          </p:cNvPicPr>
          <p:nvPr/>
        </p:nvPicPr>
        <p:blipFill>
          <a:blip r:embed="rId3"/>
          <a:stretch>
            <a:fillRect/>
          </a:stretch>
        </p:blipFill>
        <p:spPr>
          <a:xfrm>
            <a:off x="5227276" y="191992"/>
            <a:ext cx="3453720" cy="6130352"/>
          </a:xfrm>
          <a:prstGeom prst="rect">
            <a:avLst/>
          </a:prstGeom>
        </p:spPr>
      </p:pic>
      <p:sp>
        <p:nvSpPr>
          <p:cNvPr id="3" name="TextBox 2"/>
          <p:cNvSpPr txBox="1"/>
          <p:nvPr/>
        </p:nvSpPr>
        <p:spPr>
          <a:xfrm>
            <a:off x="714776" y="3380893"/>
            <a:ext cx="3247623" cy="1815882"/>
          </a:xfrm>
          <a:prstGeom prst="rect">
            <a:avLst/>
          </a:prstGeom>
          <a:noFill/>
        </p:spPr>
        <p:txBody>
          <a:bodyPr wrap="square" rtlCol="0">
            <a:spAutoFit/>
          </a:bodyPr>
          <a:lstStyle/>
          <a:p>
            <a:r>
              <a:rPr lang="en-NZ" sz="2800" smtClean="0"/>
              <a:t>30 million Promotional </a:t>
            </a:r>
            <a:r>
              <a:rPr lang="en-NZ" sz="2800" dirty="0" smtClean="0"/>
              <a:t>SMS sent via </a:t>
            </a:r>
            <a:r>
              <a:rPr lang="en-NZ" sz="2800" dirty="0" err="1" smtClean="0"/>
              <a:t>gov</a:t>
            </a:r>
            <a:r>
              <a:rPr lang="en-NZ" sz="2800" dirty="0" smtClean="0"/>
              <a:t> directories</a:t>
            </a:r>
            <a:endParaRPr lang="en-NZ" sz="2800" dirty="0"/>
          </a:p>
        </p:txBody>
      </p:sp>
      <p:sp>
        <p:nvSpPr>
          <p:cNvPr id="6" name="TextBox 5"/>
          <p:cNvSpPr txBox="1"/>
          <p:nvPr/>
        </p:nvSpPr>
        <p:spPr>
          <a:xfrm>
            <a:off x="1485564" y="6488668"/>
            <a:ext cx="6754762" cy="369332"/>
          </a:xfrm>
          <a:prstGeom prst="rect">
            <a:avLst/>
          </a:prstGeom>
          <a:solidFill>
            <a:schemeClr val="bg1"/>
          </a:solidFill>
        </p:spPr>
        <p:txBody>
          <a:bodyPr wrap="square" rtlCol="0">
            <a:spAutoFit/>
          </a:bodyPr>
          <a:lstStyle/>
          <a:p>
            <a:r>
              <a:rPr lang="en-US" dirty="0" smtClean="0"/>
              <a:t>Whittaker R, Abroms, L &amp; Murthy P. WHO Presentation. 2016</a:t>
            </a:r>
            <a:endParaRPr lang="en-US" dirty="0"/>
          </a:p>
        </p:txBody>
      </p:sp>
    </p:spTree>
    <p:extLst>
      <p:ext uri="{BB962C8B-B14F-4D97-AF65-F5344CB8AC3E}">
        <p14:creationId xmlns:p14="http://schemas.microsoft.com/office/powerpoint/2010/main" val="4243881544"/>
      </p:ext>
    </p:extLst>
  </p:cSld>
  <p:clrMapOvr>
    <a:masterClrMapping/>
  </p:clrMapOvr>
  <mc:AlternateContent xmlns:mc="http://schemas.openxmlformats.org/markup-compatibility/2006" xmlns:p14="http://schemas.microsoft.com/office/powerpoint/2010/main">
    <mc:Choice Requires="p14">
      <p:transition spd="slow" p14:dur="2000" advTm="48468"/>
    </mc:Choice>
    <mc:Fallback xmlns="">
      <p:transition spd="slow" advTm="48468"/>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3575" y="-228600"/>
            <a:ext cx="13011150" cy="7315200"/>
          </a:xfrm>
          <a:prstGeom prst="rect">
            <a:avLst/>
          </a:prstGeom>
        </p:spPr>
      </p:pic>
      <p:sp>
        <p:nvSpPr>
          <p:cNvPr id="2" name="TextBox 1"/>
          <p:cNvSpPr txBox="1"/>
          <p:nvPr/>
        </p:nvSpPr>
        <p:spPr>
          <a:xfrm>
            <a:off x="6177959" y="2157895"/>
            <a:ext cx="3571185" cy="646331"/>
          </a:xfrm>
          <a:prstGeom prst="rect">
            <a:avLst/>
          </a:prstGeom>
          <a:noFill/>
        </p:spPr>
        <p:txBody>
          <a:bodyPr wrap="square" rtlCol="0">
            <a:spAutoFit/>
          </a:bodyPr>
          <a:lstStyle/>
          <a:p>
            <a:r>
              <a:rPr lang="en-US" dirty="0" smtClean="0"/>
              <a:t>N=1.8 million enrollments over the span of 10 months (6%)</a:t>
            </a:r>
            <a:endParaRPr lang="en-US" dirty="0"/>
          </a:p>
        </p:txBody>
      </p:sp>
      <p:sp>
        <p:nvSpPr>
          <p:cNvPr id="4" name="TextBox 3"/>
          <p:cNvSpPr txBox="1"/>
          <p:nvPr/>
        </p:nvSpPr>
        <p:spPr>
          <a:xfrm>
            <a:off x="2109019" y="6002594"/>
            <a:ext cx="6754762" cy="369332"/>
          </a:xfrm>
          <a:prstGeom prst="rect">
            <a:avLst/>
          </a:prstGeom>
          <a:solidFill>
            <a:schemeClr val="bg1"/>
          </a:solidFill>
        </p:spPr>
        <p:txBody>
          <a:bodyPr wrap="square" rtlCol="0">
            <a:spAutoFit/>
          </a:bodyPr>
          <a:lstStyle/>
          <a:p>
            <a:r>
              <a:rPr lang="en-US" dirty="0" smtClean="0"/>
              <a:t>Whittaker R, Abroms, L &amp; Murthy P. WHO Presentation. 2016</a:t>
            </a:r>
            <a:endParaRPr lang="en-US" dirty="0"/>
          </a:p>
        </p:txBody>
      </p:sp>
    </p:spTree>
    <p:extLst>
      <p:ext uri="{BB962C8B-B14F-4D97-AF65-F5344CB8AC3E}">
        <p14:creationId xmlns:p14="http://schemas.microsoft.com/office/powerpoint/2010/main" val="1760139967"/>
      </p:ext>
    </p:extLst>
  </p:cSld>
  <p:clrMapOvr>
    <a:masterClrMapping/>
  </p:clrMapOvr>
  <mc:AlternateContent xmlns:mc="http://schemas.openxmlformats.org/markup-compatibility/2006" xmlns:p14="http://schemas.microsoft.com/office/powerpoint/2010/main">
    <mc:Choice Requires="p14">
      <p:transition spd="slow" p14:dur="2000" advTm="22212"/>
    </mc:Choice>
    <mc:Fallback xmlns="">
      <p:transition spd="slow" advTm="2221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175"/>
            <a:ext cx="8229600" cy="857250"/>
          </a:xfrm>
        </p:spPr>
        <p:txBody>
          <a:bodyPr/>
          <a:lstStyle/>
          <a:p>
            <a:r>
              <a:rPr lang="en-US" sz="3200" dirty="0"/>
              <a:t>Innovation in Enrollment: </a:t>
            </a:r>
            <a:br>
              <a:rPr lang="en-US" sz="3200" dirty="0"/>
            </a:br>
            <a:r>
              <a:rPr lang="en-US" sz="3200" dirty="0"/>
              <a:t>Exploit digital subscriber lists</a:t>
            </a:r>
          </a:p>
        </p:txBody>
      </p:sp>
      <p:sp>
        <p:nvSpPr>
          <p:cNvPr id="3" name="Content Placeholder 2"/>
          <p:cNvSpPr>
            <a:spLocks noGrp="1"/>
          </p:cNvSpPr>
          <p:nvPr>
            <p:ph idx="1"/>
          </p:nvPr>
        </p:nvSpPr>
        <p:spPr>
          <a:xfrm>
            <a:off x="457200" y="1684867"/>
            <a:ext cx="6279249" cy="3648130"/>
          </a:xfrm>
        </p:spPr>
        <p:txBody>
          <a:bodyPr>
            <a:normAutofit fontScale="92500"/>
          </a:bodyPr>
          <a:lstStyle/>
          <a:p>
            <a:r>
              <a:rPr lang="en-US" sz="2400" dirty="0" smtClean="0"/>
              <a:t> </a:t>
            </a:r>
            <a:r>
              <a:rPr lang="en-US" sz="2400" dirty="0"/>
              <a:t>Recruitment through Text4baby was feasible and effective</a:t>
            </a:r>
          </a:p>
          <a:p>
            <a:pPr lvl="1"/>
            <a:r>
              <a:rPr lang="en-US" sz="2000" dirty="0"/>
              <a:t>Most people responded within minutes</a:t>
            </a:r>
          </a:p>
          <a:p>
            <a:r>
              <a:rPr lang="en-US" sz="2400" dirty="0" smtClean="0"/>
              <a:t> </a:t>
            </a:r>
            <a:r>
              <a:rPr lang="en-US" sz="2400" dirty="0"/>
              <a:t>Emotional framing influences </a:t>
            </a:r>
            <a:r>
              <a:rPr lang="en-US" sz="2400" dirty="0" smtClean="0"/>
              <a:t>interest</a:t>
            </a:r>
            <a:endParaRPr lang="en-US" sz="2400" dirty="0"/>
          </a:p>
          <a:p>
            <a:pPr lvl="1"/>
            <a:r>
              <a:rPr lang="en-US" sz="2000" dirty="0" smtClean="0"/>
              <a:t>But </a:t>
            </a:r>
            <a:r>
              <a:rPr lang="en-US" sz="2000" dirty="0"/>
              <a:t>study enrollment rate did not significantly differ between messages</a:t>
            </a:r>
          </a:p>
          <a:p>
            <a:r>
              <a:rPr lang="en-US" sz="2400" dirty="0" smtClean="0"/>
              <a:t>Other </a:t>
            </a:r>
            <a:r>
              <a:rPr lang="en-US" sz="2400" dirty="0"/>
              <a:t>message elements </a:t>
            </a:r>
            <a:r>
              <a:rPr lang="en-US" sz="2400" dirty="0" smtClean="0"/>
              <a:t>influenced recruitment</a:t>
            </a:r>
            <a:endParaRPr lang="en-US" sz="2400" dirty="0"/>
          </a:p>
          <a:p>
            <a:pPr lvl="1"/>
            <a:r>
              <a:rPr lang="en-US" sz="2000" dirty="0"/>
              <a:t>Adding urgency to SMS response doesn’t matter</a:t>
            </a:r>
          </a:p>
          <a:p>
            <a:pPr lvl="1"/>
            <a:r>
              <a:rPr lang="en-US" sz="2000" dirty="0"/>
              <a:t>Removing incentive does matter</a:t>
            </a:r>
          </a:p>
          <a:p>
            <a:pPr lvl="1"/>
            <a:endParaRPr lang="en-US" dirty="0"/>
          </a:p>
        </p:txBody>
      </p:sp>
      <p:sp>
        <p:nvSpPr>
          <p:cNvPr id="4" name="TextBox 3"/>
          <p:cNvSpPr txBox="1"/>
          <p:nvPr/>
        </p:nvSpPr>
        <p:spPr>
          <a:xfrm>
            <a:off x="1828800" y="6019800"/>
            <a:ext cx="6400800" cy="381000"/>
          </a:xfrm>
          <a:prstGeom prst="rect">
            <a:avLst/>
          </a:prstGeom>
          <a:noFill/>
        </p:spPr>
        <p:txBody>
          <a:bodyPr wrap="square" rtlCol="0">
            <a:spAutoFit/>
          </a:bodyPr>
          <a:lstStyle/>
          <a:p>
            <a:r>
              <a:rPr lang="en-US" dirty="0" smtClean="0"/>
              <a:t>Leavitt et al. , 2016, TBM</a:t>
            </a:r>
            <a:endParaRPr lang="en-US" dirty="0"/>
          </a:p>
        </p:txBody>
      </p:sp>
      <p:pic>
        <p:nvPicPr>
          <p:cNvPr id="5" name="Picture 6"/>
          <p:cNvPicPr>
            <a:picLocks noChangeAspect="1" noChangeArrowheads="1"/>
          </p:cNvPicPr>
          <p:nvPr/>
        </p:nvPicPr>
        <p:blipFill>
          <a:blip r:embed="rId3"/>
          <a:srcRect/>
          <a:stretch>
            <a:fillRect/>
          </a:stretch>
        </p:blipFill>
        <p:spPr bwMode="auto">
          <a:xfrm>
            <a:off x="6967775" y="-36698"/>
            <a:ext cx="1950351" cy="2576247"/>
          </a:xfrm>
          <a:prstGeom prst="rect">
            <a:avLst/>
          </a:prstGeom>
          <a:noFill/>
          <a:ln w="9525">
            <a:noFill/>
            <a:miter lim="800000"/>
            <a:headEnd/>
            <a:tailEnd/>
          </a:ln>
        </p:spPr>
      </p:pic>
      <p:sp>
        <p:nvSpPr>
          <p:cNvPr id="6" name="TextBox 5"/>
          <p:cNvSpPr txBox="1"/>
          <p:nvPr/>
        </p:nvSpPr>
        <p:spPr>
          <a:xfrm>
            <a:off x="811162" y="5921855"/>
            <a:ext cx="7521677" cy="830997"/>
          </a:xfrm>
          <a:prstGeom prst="rect">
            <a:avLst/>
          </a:prstGeom>
          <a:solidFill>
            <a:schemeClr val="bg1"/>
          </a:solidFill>
        </p:spPr>
        <p:txBody>
          <a:bodyPr wrap="square" rtlCol="0">
            <a:spAutoFit/>
          </a:bodyPr>
          <a:lstStyle/>
          <a:p>
            <a:r>
              <a:rPr lang="en-US" sz="1600" dirty="0"/>
              <a:t>Leavitt L, </a:t>
            </a:r>
            <a:r>
              <a:rPr lang="en-US" sz="1600" b="1" dirty="0" err="1"/>
              <a:t>Abroms</a:t>
            </a:r>
            <a:r>
              <a:rPr lang="en-US" sz="1600" b="1" dirty="0"/>
              <a:t> LC</a:t>
            </a:r>
            <a:r>
              <a:rPr lang="en-US" sz="1600" dirty="0"/>
              <a:t>, Johnson P, Schindler-</a:t>
            </a:r>
            <a:r>
              <a:rPr lang="en-US" sz="1600" dirty="0" err="1"/>
              <a:t>Ruwisch</a:t>
            </a:r>
            <a:r>
              <a:rPr lang="en-US" sz="1600" dirty="0"/>
              <a:t> J, </a:t>
            </a:r>
            <a:r>
              <a:rPr lang="en-US" sz="1600" dirty="0" err="1"/>
              <a:t>Bushar</a:t>
            </a:r>
            <a:r>
              <a:rPr lang="en-US" sz="1600" dirty="0"/>
              <a:t> J, Singh I, Cleary SD, </a:t>
            </a:r>
            <a:r>
              <a:rPr lang="en-US" sz="1600" dirty="0" err="1"/>
              <a:t>McInvale</a:t>
            </a:r>
            <a:r>
              <a:rPr lang="en-US" sz="1600" dirty="0"/>
              <a:t> W, Turner M. Recruiting pregnant smokers from Text4baby for a randomized controlled trial of Quit4baby. </a:t>
            </a:r>
            <a:r>
              <a:rPr lang="en-US" sz="1600" i="1" dirty="0" err="1"/>
              <a:t>Transl</a:t>
            </a:r>
            <a:r>
              <a:rPr lang="en-US" sz="1600" i="1" dirty="0"/>
              <a:t> </a:t>
            </a:r>
            <a:r>
              <a:rPr lang="en-US" sz="1600" i="1" dirty="0" err="1"/>
              <a:t>Behav</a:t>
            </a:r>
            <a:r>
              <a:rPr lang="en-US" sz="1600" i="1" dirty="0"/>
              <a:t> Med</a:t>
            </a:r>
            <a:r>
              <a:rPr lang="en-US" sz="1600" dirty="0"/>
              <a:t>. 2016 Dec 1. </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6449" y="2481609"/>
            <a:ext cx="2767405" cy="29648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354925"/>
      </p:ext>
    </p:extLst>
  </p:cSld>
  <p:clrMapOvr>
    <a:masterClrMapping/>
  </p:clrMapOvr>
  <mc:AlternateContent xmlns:mc="http://schemas.openxmlformats.org/markup-compatibility/2006" xmlns:p14="http://schemas.microsoft.com/office/powerpoint/2010/main">
    <mc:Choice Requires="p14">
      <p:transition spd="slow" p14:dur="2000" advTm="27846"/>
    </mc:Choice>
    <mc:Fallback xmlns="">
      <p:transition spd="slow" advTm="27846"/>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5708"/>
            <a:ext cx="8229600" cy="1143000"/>
          </a:xfrm>
        </p:spPr>
        <p:txBody>
          <a:bodyPr/>
          <a:lstStyle/>
          <a:p>
            <a:r>
              <a:rPr lang="en-US" dirty="0" smtClean="0"/>
              <a:t>Enrollment through a registry model </a:t>
            </a:r>
            <a:br>
              <a:rPr lang="en-US" dirty="0" smtClean="0"/>
            </a:br>
            <a:endParaRPr lang="en-US" dirty="0"/>
          </a:p>
        </p:txBody>
      </p:sp>
      <p:sp>
        <p:nvSpPr>
          <p:cNvPr id="3" name="Text Placeholder 2"/>
          <p:cNvSpPr>
            <a:spLocks noGrp="1"/>
          </p:cNvSpPr>
          <p:nvPr>
            <p:ph type="body" sz="half" idx="1"/>
          </p:nvPr>
        </p:nvSpPr>
        <p:spPr/>
        <p:txBody>
          <a:bodyPr/>
          <a:lstStyle/>
          <a:p>
            <a:r>
              <a:rPr lang="en-US" dirty="0" smtClean="0"/>
              <a:t>Identify patients from EHR</a:t>
            </a:r>
          </a:p>
          <a:p>
            <a:r>
              <a:rPr lang="en-US" dirty="0" smtClean="0"/>
              <a:t>Send invitation SMS</a:t>
            </a:r>
          </a:p>
          <a:p>
            <a:r>
              <a:rPr lang="en-US" dirty="0" smtClean="0"/>
              <a:t>Patient opts-in</a:t>
            </a:r>
            <a:endParaRPr lang="en-US" dirty="0"/>
          </a:p>
        </p:txBody>
      </p:sp>
      <p:pic>
        <p:nvPicPr>
          <p:cNvPr id="5" name="Picture 7"/>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3821"/>
          <a:stretch/>
        </p:blipFill>
        <p:spPr bwMode="auto">
          <a:xfrm>
            <a:off x="6547445" y="1313608"/>
            <a:ext cx="10946779" cy="46474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6972300" y="2147887"/>
            <a:ext cx="1828800" cy="3016210"/>
          </a:xfrm>
          <a:prstGeom prst="rect">
            <a:avLst/>
          </a:prstGeom>
          <a:solidFill>
            <a:schemeClr val="bg1"/>
          </a:solidFill>
        </p:spPr>
        <p:txBody>
          <a:bodyPr wrap="square" rtlCol="0">
            <a:spAutoFit/>
          </a:bodyPr>
          <a:lstStyle/>
          <a:p>
            <a:r>
              <a:rPr lang="en-US" sz="1600" dirty="0" smtClean="0"/>
              <a:t>GW MFA: GW now offers a service to help smokers quit smoking. Reply 1 for help via phone counseling, 2 for automated SMS and 3 for an appointment with your doctor. </a:t>
            </a:r>
          </a:p>
          <a:p>
            <a:endParaRPr lang="en-US" sz="1400" dirty="0"/>
          </a:p>
        </p:txBody>
      </p:sp>
      <p:sp>
        <p:nvSpPr>
          <p:cNvPr id="4" name="TextBox 3"/>
          <p:cNvSpPr txBox="1"/>
          <p:nvPr/>
        </p:nvSpPr>
        <p:spPr>
          <a:xfrm>
            <a:off x="380999" y="5730240"/>
            <a:ext cx="6166445" cy="923330"/>
          </a:xfrm>
          <a:prstGeom prst="rect">
            <a:avLst/>
          </a:prstGeom>
          <a:solidFill>
            <a:schemeClr val="bg1"/>
          </a:solidFill>
        </p:spPr>
        <p:txBody>
          <a:bodyPr wrap="square" rtlCol="0">
            <a:spAutoFit/>
          </a:bodyPr>
          <a:lstStyle/>
          <a:p>
            <a:r>
              <a:rPr lang="en-US" b="1" dirty="0"/>
              <a:t>Abroms, </a:t>
            </a:r>
            <a:r>
              <a:rPr lang="en-US" b="1" dirty="0" smtClean="0"/>
              <a:t>LC; </a:t>
            </a:r>
            <a:r>
              <a:rPr lang="en-US" dirty="0"/>
              <a:t>Phoenix, J; Borden W; Elf, J; </a:t>
            </a:r>
            <a:r>
              <a:rPr lang="en-US" dirty="0" err="1"/>
              <a:t>Tercyak</a:t>
            </a:r>
            <a:r>
              <a:rPr lang="en-US" dirty="0"/>
              <a:t> K. </a:t>
            </a:r>
          </a:p>
          <a:p>
            <a:r>
              <a:rPr lang="en-US" b="1" dirty="0"/>
              <a:t>“Using Text Messaging for Outreach and Cessation Services in Health Systems”</a:t>
            </a:r>
            <a:endParaRPr lang="en-US" dirty="0"/>
          </a:p>
        </p:txBody>
      </p:sp>
    </p:spTree>
    <p:extLst>
      <p:ext uri="{BB962C8B-B14F-4D97-AF65-F5344CB8AC3E}">
        <p14:creationId xmlns:p14="http://schemas.microsoft.com/office/powerpoint/2010/main" val="2476426494"/>
      </p:ext>
    </p:extLst>
  </p:cSld>
  <p:clrMapOvr>
    <a:masterClrMapping/>
  </p:clrMapOvr>
  <mc:AlternateContent xmlns:mc="http://schemas.openxmlformats.org/markup-compatibility/2006" xmlns:p14="http://schemas.microsoft.com/office/powerpoint/2010/main">
    <mc:Choice Requires="p14">
      <p:transition spd="slow" p14:dur="2000" advTm="22989"/>
    </mc:Choice>
    <mc:Fallback xmlns="">
      <p:transition spd="slow" advTm="22989"/>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Summary	</a:t>
            </a:r>
            <a:endParaRPr lang="en-US" dirty="0"/>
          </a:p>
        </p:txBody>
      </p:sp>
      <p:sp>
        <p:nvSpPr>
          <p:cNvPr id="3" name="Content Placeholder 2"/>
          <p:cNvSpPr>
            <a:spLocks noGrp="1"/>
          </p:cNvSpPr>
          <p:nvPr>
            <p:ph idx="1"/>
          </p:nvPr>
        </p:nvSpPr>
        <p:spPr>
          <a:xfrm>
            <a:off x="699248" y="1319574"/>
            <a:ext cx="7745505" cy="3170264"/>
          </a:xfrm>
        </p:spPr>
        <p:txBody>
          <a:bodyPr/>
          <a:lstStyle/>
          <a:p>
            <a:r>
              <a:rPr lang="en-US" dirty="0" smtClean="0"/>
              <a:t>Reactive. They will come; some success, especially for general smoking cessation apps (but not pregnancy apps) (</a:t>
            </a:r>
            <a:r>
              <a:rPr lang="en-US" dirty="0" err="1" smtClean="0"/>
              <a:t>Heminger</a:t>
            </a:r>
            <a:r>
              <a:rPr lang="en-US" dirty="0" smtClean="0"/>
              <a:t> et al. 2016)</a:t>
            </a:r>
          </a:p>
          <a:p>
            <a:r>
              <a:rPr lang="en-US" dirty="0"/>
              <a:t>SMS Outreach for SMS program</a:t>
            </a:r>
          </a:p>
          <a:p>
            <a:pPr lvl="1"/>
            <a:r>
              <a:rPr lang="en-US" dirty="0"/>
              <a:t>Found success both in India and Quit4baby (+T4B); Open question whether will work from a health system.</a:t>
            </a:r>
          </a:p>
          <a:p>
            <a:endParaRPr lang="en-US" dirty="0" smtClean="0"/>
          </a:p>
          <a:p>
            <a:endParaRPr lang="en-US" dirty="0"/>
          </a:p>
        </p:txBody>
      </p:sp>
    </p:spTree>
    <p:extLst>
      <p:ext uri="{BB962C8B-B14F-4D97-AF65-F5344CB8AC3E}">
        <p14:creationId xmlns:p14="http://schemas.microsoft.com/office/powerpoint/2010/main" val="1930078051"/>
      </p:ext>
    </p:extLst>
  </p:cSld>
  <p:clrMapOvr>
    <a:masterClrMapping/>
  </p:clrMapOvr>
  <mc:AlternateContent xmlns:mc="http://schemas.openxmlformats.org/markup-compatibility/2006" xmlns:p14="http://schemas.microsoft.com/office/powerpoint/2010/main">
    <mc:Choice Requires="p14">
      <p:transition spd="slow" p14:dur="2000" advTm="41978"/>
    </mc:Choice>
    <mc:Fallback xmlns="">
      <p:transition spd="slow" advTm="41978"/>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2385763" y="239256"/>
            <a:ext cx="6540825" cy="1049062"/>
          </a:xfrm>
          <a:noFill/>
        </p:spPr>
        <p:txBody>
          <a:bodyPr wrap="square" numCol="1" anchorCtr="0" compatLnSpc="1">
            <a:prstTxWarp prst="textNoShape">
              <a:avLst/>
            </a:prstTxWarp>
          </a:bodyPr>
          <a:lstStyle/>
          <a:p>
            <a:pPr eaLnBrk="1" hangingPunct="1"/>
            <a:r>
              <a:rPr lang="en-US" dirty="0" smtClean="0">
                <a:effectLst/>
                <a:latin typeface="Gill Sans MT" pitchFamily="34" charset="0"/>
                <a:ea typeface="ＭＳ Ｐゴシック" charset="-128"/>
              </a:rPr>
              <a:t>Aims of Talk</a:t>
            </a:r>
          </a:p>
        </p:txBody>
      </p:sp>
      <p:sp>
        <p:nvSpPr>
          <p:cNvPr id="11267" name="Rectangle 3"/>
          <p:cNvSpPr>
            <a:spLocks noGrp="1"/>
          </p:cNvSpPr>
          <p:nvPr>
            <p:ph type="body" sz="half" idx="1"/>
          </p:nvPr>
        </p:nvSpPr>
        <p:spPr>
          <a:xfrm>
            <a:off x="2249784" y="1180957"/>
            <a:ext cx="6894216" cy="4506077"/>
          </a:xfrm>
          <a:ln>
            <a:noFill/>
          </a:ln>
        </p:spPr>
        <p:txBody>
          <a:bodyPr>
            <a:normAutofit lnSpcReduction="10000"/>
          </a:bodyPr>
          <a:lstStyle/>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promote smoking cessation?</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What mechanisms are involved?</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mobile technology work for priority populations?</a:t>
            </a:r>
          </a:p>
          <a:p>
            <a:pPr marL="1262063" lvl="1" indent="-812800" eaLnBrk="1" fontAlgn="auto" hangingPunct="1">
              <a:spcAft>
                <a:spcPts val="0"/>
              </a:spcAft>
              <a:buFont typeface="Wingdings 2" charset="0"/>
              <a:buAutoNum type="romanUcPeriod"/>
              <a:defRPr/>
            </a:pPr>
            <a:r>
              <a:rPr lang="en-US" sz="3600" dirty="0" smtClean="0">
                <a:latin typeface="Gill Sans MT" charset="0"/>
                <a:ea typeface="+mn-ea"/>
              </a:rPr>
              <a:t>Can technology promote reach?</a:t>
            </a:r>
          </a:p>
          <a:p>
            <a:pPr marL="82550" indent="0" eaLnBrk="1" fontAlgn="auto" hangingPunct="1">
              <a:spcAft>
                <a:spcPts val="0"/>
              </a:spcAft>
              <a:buFont typeface="Wingdings" pitchFamily="2" charset="2"/>
              <a:buNone/>
              <a:defRPr/>
            </a:pPr>
            <a:endParaRPr lang="en-US" dirty="0">
              <a:latin typeface="Gill Sans MT" charset="0"/>
              <a:ea typeface="+mn-ea"/>
              <a:cs typeface="+mn-cs"/>
            </a:endParaRPr>
          </a:p>
          <a:p>
            <a:pPr marL="1431925" lvl="3" indent="-508000" eaLnBrk="1" fontAlgn="auto" hangingPunct="1">
              <a:spcAft>
                <a:spcPts val="0"/>
              </a:spcAft>
              <a:buFontTx/>
              <a:buChar char="•"/>
              <a:defRPr/>
            </a:pPr>
            <a:endParaRPr lang="en-US" sz="3200" dirty="0">
              <a:latin typeface="Gill Sans MT" charset="0"/>
              <a:ea typeface="+mn-ea"/>
            </a:endParaRPr>
          </a:p>
        </p:txBody>
      </p:sp>
      <p:pic>
        <p:nvPicPr>
          <p:cNvPr id="6" name="Picture 5" descr="3429675862_b4c40c17f2[1]"/>
          <p:cNvPicPr>
            <a:picLocks noChangeAspect="1" noChangeArrowheads="1"/>
          </p:cNvPicPr>
          <p:nvPr/>
        </p:nvPicPr>
        <p:blipFill rotWithShape="1">
          <a:blip r:embed="rId3" cstate="print"/>
          <a:srcRect l="5654" t="5389" r="15987" b="6586"/>
          <a:stretch/>
        </p:blipFill>
        <p:spPr bwMode="auto">
          <a:xfrm>
            <a:off x="228599" y="552137"/>
            <a:ext cx="2157164" cy="4629180"/>
          </a:xfrm>
          <a:prstGeom prst="rect">
            <a:avLst/>
          </a:prstGeom>
          <a:noFill/>
          <a:ln w="9525">
            <a:noFill/>
            <a:miter lim="800000"/>
            <a:headEnd/>
            <a:tailEnd/>
          </a:ln>
        </p:spPr>
      </p:pic>
    </p:spTree>
    <p:extLst>
      <p:ext uri="{BB962C8B-B14F-4D97-AF65-F5344CB8AC3E}">
        <p14:creationId xmlns:p14="http://schemas.microsoft.com/office/powerpoint/2010/main" val="2084692330"/>
      </p:ext>
    </p:extLst>
  </p:cSld>
  <p:clrMapOvr>
    <a:masterClrMapping/>
  </p:clrMapOvr>
  <mc:AlternateContent xmlns:mc="http://schemas.openxmlformats.org/markup-compatibility/2006" xmlns:p14="http://schemas.microsoft.com/office/powerpoint/2010/main">
    <mc:Choice Requires="p14">
      <p:transition spd="slow" p14:dur="2000" advTm="6849"/>
    </mc:Choice>
    <mc:Fallback xmlns="">
      <p:transition spd="slow" advTm="6849"/>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3031"/>
            <a:ext cx="7756263" cy="1054250"/>
          </a:xfrm>
        </p:spPr>
        <p:txBody>
          <a:bodyPr/>
          <a:lstStyle/>
          <a:p>
            <a:r>
              <a:rPr lang="en-US" dirty="0" smtClean="0"/>
              <a:t>Scientific Take Home Points</a:t>
            </a:r>
            <a:endParaRPr lang="en-US" dirty="0"/>
          </a:p>
        </p:txBody>
      </p:sp>
      <p:sp>
        <p:nvSpPr>
          <p:cNvPr id="3" name="Content Placeholder 2"/>
          <p:cNvSpPr>
            <a:spLocks noGrp="1"/>
          </p:cNvSpPr>
          <p:nvPr>
            <p:ph idx="1"/>
          </p:nvPr>
        </p:nvSpPr>
        <p:spPr>
          <a:xfrm>
            <a:off x="78842" y="790630"/>
            <a:ext cx="8975558" cy="6067370"/>
          </a:xfrm>
          <a:solidFill>
            <a:schemeClr val="bg1"/>
          </a:solidFill>
        </p:spPr>
        <p:txBody>
          <a:bodyPr/>
          <a:lstStyle/>
          <a:p>
            <a:pPr marL="1262063" lvl="1" indent="-812800" eaLnBrk="1" fontAlgn="auto" hangingPunct="1">
              <a:spcAft>
                <a:spcPts val="0"/>
              </a:spcAft>
              <a:buFont typeface="Wingdings 2" charset="0"/>
              <a:buAutoNum type="romanUcPeriod"/>
              <a:defRPr/>
            </a:pPr>
            <a:r>
              <a:rPr lang="en-US" sz="3600" dirty="0">
                <a:latin typeface="Gill Sans MT" charset="0"/>
              </a:rPr>
              <a:t>Can mobile technology promote smoking cessation</a:t>
            </a:r>
            <a:r>
              <a:rPr lang="en-US" sz="3600" dirty="0" smtClean="0">
                <a:latin typeface="Gill Sans MT" charset="0"/>
              </a:rPr>
              <a:t>?</a:t>
            </a:r>
          </a:p>
          <a:p>
            <a:pPr marL="849313" lvl="2" indent="0" fontAlgn="auto">
              <a:spcAft>
                <a:spcPts val="0"/>
              </a:spcAft>
              <a:buNone/>
              <a:defRPr/>
            </a:pPr>
            <a:r>
              <a:rPr lang="en-US" sz="3200" dirty="0" smtClean="0">
                <a:solidFill>
                  <a:srgbClr val="FF0000"/>
                </a:solidFill>
                <a:latin typeface="Gill Sans MT" charset="0"/>
              </a:rPr>
              <a:t>Yes, multiple RCT indicate that 70% increase in likelihood of quitting. </a:t>
            </a:r>
            <a:endParaRPr lang="en-US" sz="3200" dirty="0">
              <a:solidFill>
                <a:srgbClr val="FF0000"/>
              </a:solidFill>
              <a:latin typeface="Gill Sans MT" charset="0"/>
            </a:endParaRPr>
          </a:p>
          <a:p>
            <a:pPr marL="1262063" lvl="1" indent="-812800" eaLnBrk="1" fontAlgn="auto" hangingPunct="1">
              <a:spcAft>
                <a:spcPts val="0"/>
              </a:spcAft>
              <a:buFont typeface="Wingdings 2" charset="0"/>
              <a:buAutoNum type="romanUcPeriod"/>
              <a:defRPr/>
            </a:pPr>
            <a:r>
              <a:rPr lang="en-US" sz="3600" dirty="0">
                <a:latin typeface="Gill Sans MT" charset="0"/>
              </a:rPr>
              <a:t>What </a:t>
            </a:r>
            <a:r>
              <a:rPr lang="en-US" sz="3600" dirty="0" smtClean="0">
                <a:latin typeface="Gill Sans MT" charset="0"/>
              </a:rPr>
              <a:t>mechanisms are </a:t>
            </a:r>
            <a:r>
              <a:rPr lang="en-US" sz="3600" dirty="0">
                <a:latin typeface="Gill Sans MT" charset="0"/>
              </a:rPr>
              <a:t>involved</a:t>
            </a:r>
            <a:r>
              <a:rPr lang="en-US" sz="3600" dirty="0" smtClean="0">
                <a:latin typeface="Gill Sans MT" charset="0"/>
              </a:rPr>
              <a:t>?</a:t>
            </a:r>
          </a:p>
          <a:p>
            <a:pPr marL="849313" lvl="2" indent="0" fontAlgn="auto">
              <a:spcAft>
                <a:spcPts val="0"/>
              </a:spcAft>
              <a:buNone/>
              <a:defRPr/>
            </a:pPr>
            <a:r>
              <a:rPr lang="en-US" sz="3200" dirty="0" smtClean="0">
                <a:solidFill>
                  <a:srgbClr val="FF0000"/>
                </a:solidFill>
                <a:latin typeface="Gill Sans MT" charset="0"/>
              </a:rPr>
              <a:t>Psychosocial changes</a:t>
            </a:r>
            <a:endParaRPr lang="en-US" sz="3200" dirty="0">
              <a:solidFill>
                <a:srgbClr val="FF0000"/>
              </a:solidFill>
              <a:latin typeface="Gill Sans MT" charset="0"/>
            </a:endParaRPr>
          </a:p>
          <a:p>
            <a:pPr marL="1262063" lvl="1" indent="-812800" eaLnBrk="1" fontAlgn="auto" hangingPunct="1">
              <a:spcAft>
                <a:spcPts val="0"/>
              </a:spcAft>
              <a:buFont typeface="Wingdings 2" charset="0"/>
              <a:buAutoNum type="romanUcPeriod"/>
              <a:defRPr/>
            </a:pPr>
            <a:r>
              <a:rPr lang="en-US" sz="3600" dirty="0">
                <a:latin typeface="Gill Sans MT" charset="0"/>
              </a:rPr>
              <a:t>Can it work </a:t>
            </a:r>
            <a:r>
              <a:rPr lang="en-US" sz="3600" dirty="0" smtClean="0">
                <a:latin typeface="Gill Sans MT" charset="0"/>
              </a:rPr>
              <a:t>for priority populations?</a:t>
            </a:r>
          </a:p>
          <a:p>
            <a:pPr marL="849313" lvl="2" indent="0" fontAlgn="auto">
              <a:spcAft>
                <a:spcPts val="0"/>
              </a:spcAft>
              <a:buNone/>
              <a:defRPr/>
            </a:pPr>
            <a:r>
              <a:rPr lang="en-US" sz="3200" dirty="0" smtClean="0">
                <a:solidFill>
                  <a:srgbClr val="FF0000"/>
                </a:solidFill>
                <a:latin typeface="Gill Sans MT" charset="0"/>
              </a:rPr>
              <a:t>Yes, evidence for pregnant smokers</a:t>
            </a:r>
            <a:endParaRPr lang="en-US" sz="3200" dirty="0">
              <a:solidFill>
                <a:srgbClr val="FF0000"/>
              </a:solidFill>
              <a:latin typeface="Gill Sans MT" charset="0"/>
            </a:endParaRPr>
          </a:p>
          <a:p>
            <a:pPr marL="1262063" lvl="1" indent="-812800" eaLnBrk="1" fontAlgn="auto" hangingPunct="1">
              <a:spcAft>
                <a:spcPts val="0"/>
              </a:spcAft>
              <a:buFont typeface="Wingdings 2" charset="0"/>
              <a:buAutoNum type="romanUcPeriod"/>
              <a:defRPr/>
            </a:pPr>
            <a:r>
              <a:rPr lang="en-US" sz="3600" dirty="0">
                <a:latin typeface="Gill Sans MT" charset="0"/>
              </a:rPr>
              <a:t>Can technology promote reach</a:t>
            </a:r>
            <a:r>
              <a:rPr lang="en-US" sz="3600" dirty="0" smtClean="0">
                <a:latin typeface="Gill Sans MT" charset="0"/>
              </a:rPr>
              <a:t>?</a:t>
            </a:r>
          </a:p>
          <a:p>
            <a:pPr marL="0" lvl="1" indent="0">
              <a:buNone/>
            </a:pPr>
            <a:r>
              <a:rPr lang="en-US" sz="3600" dirty="0">
                <a:latin typeface="Gill Sans MT" charset="0"/>
              </a:rPr>
              <a:t>	</a:t>
            </a:r>
            <a:r>
              <a:rPr lang="en-US" sz="3600" dirty="0">
                <a:solidFill>
                  <a:srgbClr val="FF0000"/>
                </a:solidFill>
                <a:latin typeface="Gill Sans MT" charset="0"/>
              </a:rPr>
              <a:t>Yes, both reactive and proactive methods </a:t>
            </a:r>
          </a:p>
          <a:p>
            <a:pPr marL="1262063" lvl="1" indent="-812800" eaLnBrk="1" fontAlgn="auto" hangingPunct="1">
              <a:spcAft>
                <a:spcPts val="0"/>
              </a:spcAft>
              <a:buFont typeface="Wingdings 2" charset="0"/>
              <a:buAutoNum type="romanUcPeriod"/>
              <a:defRPr/>
            </a:pPr>
            <a:endParaRPr lang="en-US" sz="3600" dirty="0" smtClean="0">
              <a:latin typeface="Gill Sans MT" charset="0"/>
            </a:endParaRPr>
          </a:p>
          <a:p>
            <a:pPr marL="1662113" lvl="2" indent="-812800" fontAlgn="auto">
              <a:spcAft>
                <a:spcPts val="0"/>
              </a:spcAft>
              <a:buFont typeface="Wingdings 2" charset="0"/>
              <a:buAutoNum type="romanUcPeriod"/>
              <a:defRPr/>
            </a:pPr>
            <a:endParaRPr lang="en-US" sz="3200" dirty="0">
              <a:latin typeface="Gill Sans MT" charset="0"/>
            </a:endParaRPr>
          </a:p>
          <a:p>
            <a:endParaRPr lang="en-US" dirty="0"/>
          </a:p>
        </p:txBody>
      </p:sp>
    </p:spTree>
    <p:extLst>
      <p:ext uri="{BB962C8B-B14F-4D97-AF65-F5344CB8AC3E}">
        <p14:creationId xmlns:p14="http://schemas.microsoft.com/office/powerpoint/2010/main" val="1640898990"/>
      </p:ext>
    </p:extLst>
  </p:cSld>
  <p:clrMapOvr>
    <a:masterClrMapping/>
  </p:clrMapOvr>
  <mc:AlternateContent xmlns:mc="http://schemas.openxmlformats.org/markup-compatibility/2006" xmlns:p14="http://schemas.microsoft.com/office/powerpoint/2010/main">
    <mc:Choice Requires="p14">
      <p:transition spd="slow" p14:dur="2000" advTm="59926"/>
    </mc:Choice>
    <mc:Fallback xmlns="">
      <p:transition spd="slow" advTm="5992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419100" y="0"/>
            <a:ext cx="8305536" cy="6858000"/>
          </a:xfrm>
          <a:prstGeom prst="rect">
            <a:avLst/>
          </a:prstGeom>
        </p:spPr>
      </p:pic>
      <p:sp>
        <p:nvSpPr>
          <p:cNvPr id="6" name="TextBox 5"/>
          <p:cNvSpPr txBox="1"/>
          <p:nvPr/>
        </p:nvSpPr>
        <p:spPr>
          <a:xfrm>
            <a:off x="557655" y="6488668"/>
            <a:ext cx="2168947" cy="369332"/>
          </a:xfrm>
          <a:prstGeom prst="rect">
            <a:avLst/>
          </a:prstGeom>
          <a:noFill/>
        </p:spPr>
        <p:txBody>
          <a:bodyPr wrap="square" rtlCol="0">
            <a:spAutoFit/>
          </a:bodyPr>
          <a:lstStyle/>
          <a:p>
            <a:r>
              <a:rPr lang="en-US" dirty="0" err="1" smtClean="0"/>
              <a:t>cdc.gov</a:t>
            </a:r>
            <a:r>
              <a:rPr lang="en-US" dirty="0" smtClean="0"/>
              <a:t>, 2016</a:t>
            </a:r>
            <a:endParaRPr lang="en-US" dirty="0"/>
          </a:p>
        </p:txBody>
      </p:sp>
    </p:spTree>
    <p:extLst>
      <p:ext uri="{BB962C8B-B14F-4D97-AF65-F5344CB8AC3E}">
        <p14:creationId xmlns:p14="http://schemas.microsoft.com/office/powerpoint/2010/main" val="1935879827"/>
      </p:ext>
    </p:extLst>
  </p:cSld>
  <p:clrMapOvr>
    <a:masterClrMapping/>
  </p:clrMapOvr>
  <mc:AlternateContent xmlns:mc="http://schemas.openxmlformats.org/markup-compatibility/2006" xmlns:p14="http://schemas.microsoft.com/office/powerpoint/2010/main">
    <mc:Choice Requires="p14">
      <p:transition spd="slow" p14:dur="2000" advTm="16547"/>
    </mc:Choice>
    <mc:Fallback xmlns="">
      <p:transition spd="slow" advTm="16547"/>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906107" y="4719524"/>
            <a:ext cx="7788408" cy="0"/>
          </a:xfrm>
          <a:prstGeom prst="line">
            <a:avLst/>
          </a:prstGeom>
          <a:noFill/>
          <a:ln w="9525">
            <a:solidFill>
              <a:schemeClr val="tx1"/>
            </a:solidFill>
            <a:round/>
            <a:headEnd type="triangle" w="lg" len="lg"/>
            <a:tailEnd type="triangle" w="lg" len="lg"/>
          </a:ln>
          <a:extLst>
            <a:ext uri="{909E8E84-426E-40dd-AFC4-6F175D3DCCD1}">
              <a14:hiddenFill xmlns="" xmlns:a14="http://schemas.microsoft.com/office/drawing/2010/main">
                <a:noFill/>
              </a14:hiddenFill>
            </a:ext>
          </a:extLst>
        </p:spPr>
        <p:txBody>
          <a:bodyPr/>
          <a:lstStyle/>
          <a:p>
            <a:endParaRPr lang="en-US"/>
          </a:p>
        </p:txBody>
      </p:sp>
      <p:sp>
        <p:nvSpPr>
          <p:cNvPr id="5" name="Line 4"/>
          <p:cNvSpPr>
            <a:spLocks noChangeShapeType="1"/>
          </p:cNvSpPr>
          <p:nvPr/>
        </p:nvSpPr>
        <p:spPr bwMode="auto">
          <a:xfrm flipH="1" flipV="1">
            <a:off x="906107" y="353155"/>
            <a:ext cx="6466" cy="4558285"/>
          </a:xfrm>
          <a:prstGeom prst="line">
            <a:avLst/>
          </a:prstGeom>
          <a:noFill/>
          <a:ln w="9525">
            <a:solidFill>
              <a:schemeClr val="tx1"/>
            </a:solidFill>
            <a:round/>
            <a:headEnd type="triangle" w="lg" len="lg"/>
            <a:tailEnd type="triangle" w="lg" len="lg"/>
          </a:ln>
          <a:extLst>
            <a:ext uri="{909E8E84-426E-40dd-AFC4-6F175D3DCCD1}">
              <a14:hiddenFill xmlns="" xmlns:a14="http://schemas.microsoft.com/office/drawing/2010/main">
                <a:noFill/>
              </a14:hiddenFill>
            </a:ext>
          </a:extLst>
        </p:spPr>
        <p:txBody>
          <a:bodyPr/>
          <a:lstStyle/>
          <a:p>
            <a:endParaRPr lang="en-US"/>
          </a:p>
        </p:txBody>
      </p:sp>
      <p:sp>
        <p:nvSpPr>
          <p:cNvPr id="6" name="TextBox 5"/>
          <p:cNvSpPr txBox="1"/>
          <p:nvPr/>
        </p:nvSpPr>
        <p:spPr>
          <a:xfrm>
            <a:off x="3877067" y="5201032"/>
            <a:ext cx="2140408" cy="369332"/>
          </a:xfrm>
          <a:prstGeom prst="rect">
            <a:avLst/>
          </a:prstGeom>
          <a:noFill/>
        </p:spPr>
        <p:txBody>
          <a:bodyPr wrap="square" rtlCol="0">
            <a:spAutoFit/>
          </a:bodyPr>
          <a:lstStyle/>
          <a:p>
            <a:r>
              <a:rPr lang="en-US" b="1" dirty="0" smtClean="0"/>
              <a:t>Reach </a:t>
            </a:r>
            <a:endParaRPr lang="en-US" b="1" dirty="0"/>
          </a:p>
        </p:txBody>
      </p:sp>
      <p:sp>
        <p:nvSpPr>
          <p:cNvPr id="7" name="TextBox 6"/>
          <p:cNvSpPr txBox="1"/>
          <p:nvPr/>
        </p:nvSpPr>
        <p:spPr>
          <a:xfrm>
            <a:off x="72570" y="2183145"/>
            <a:ext cx="1386116" cy="646331"/>
          </a:xfrm>
          <a:prstGeom prst="rect">
            <a:avLst/>
          </a:prstGeom>
          <a:noFill/>
        </p:spPr>
        <p:txBody>
          <a:bodyPr wrap="square" rtlCol="0">
            <a:spAutoFit/>
          </a:bodyPr>
          <a:lstStyle/>
          <a:p>
            <a:r>
              <a:rPr lang="en-US" b="1" dirty="0" smtClean="0"/>
              <a:t>Efficacy</a:t>
            </a:r>
          </a:p>
          <a:p>
            <a:r>
              <a:rPr lang="en-US" dirty="0" smtClean="0"/>
              <a:t>(</a:t>
            </a:r>
            <a:r>
              <a:rPr lang="en-US" dirty="0" err="1" smtClean="0"/>
              <a:t>Quitrates</a:t>
            </a:r>
            <a:r>
              <a:rPr lang="en-US" dirty="0" smtClean="0"/>
              <a:t>)</a:t>
            </a:r>
            <a:endParaRPr lang="en-US" dirty="0"/>
          </a:p>
        </p:txBody>
      </p:sp>
      <p:sp>
        <p:nvSpPr>
          <p:cNvPr id="8" name="Rectangle 2"/>
          <p:cNvSpPr>
            <a:spLocks/>
          </p:cNvSpPr>
          <p:nvPr/>
        </p:nvSpPr>
        <p:spPr bwMode="auto">
          <a:xfrm>
            <a:off x="3025990" y="118932"/>
            <a:ext cx="5982970" cy="865623"/>
          </a:xfrm>
          <a:prstGeom prst="rect">
            <a:avLst/>
          </a:prstGeom>
          <a:solidFill>
            <a:schemeClr val="accent1"/>
          </a:solidFill>
          <a:ln>
            <a:noFill/>
          </a:ln>
          <a:extLst/>
        </p:spPr>
        <p:txBody>
          <a:bodyPr anchor="ctr"/>
          <a:lstStyle/>
          <a:p>
            <a:pPr eaLnBrk="0" hangingPunct="0"/>
            <a:r>
              <a:rPr lang="en-US" sz="4000" dirty="0">
                <a:solidFill>
                  <a:srgbClr val="FFFFFF"/>
                </a:solidFill>
                <a:latin typeface="Trebuchet MS" charset="0"/>
              </a:rPr>
              <a:t>Impact= Efficacy X Reach</a:t>
            </a:r>
          </a:p>
        </p:txBody>
      </p:sp>
      <p:cxnSp>
        <p:nvCxnSpPr>
          <p:cNvPr id="11" name="Straight Connector 10"/>
          <p:cNvCxnSpPr/>
          <p:nvPr/>
        </p:nvCxnSpPr>
        <p:spPr>
          <a:xfrm>
            <a:off x="1376997" y="4558187"/>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12941" y="4608487"/>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029749" y="4611513"/>
            <a:ext cx="7135" cy="3406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54570" y="4618806"/>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68333" y="4880274"/>
            <a:ext cx="908153" cy="430887"/>
          </a:xfrm>
          <a:prstGeom prst="rect">
            <a:avLst/>
          </a:prstGeom>
          <a:noFill/>
        </p:spPr>
        <p:txBody>
          <a:bodyPr wrap="square" rtlCol="0">
            <a:spAutoFit/>
          </a:bodyPr>
          <a:lstStyle/>
          <a:p>
            <a:r>
              <a:rPr lang="en-US" sz="1100" dirty="0" smtClean="0"/>
              <a:t>1-on-1</a:t>
            </a:r>
          </a:p>
          <a:p>
            <a:r>
              <a:rPr lang="en-US" sz="1100" dirty="0" smtClean="0"/>
              <a:t>counseling</a:t>
            </a:r>
            <a:endParaRPr lang="en-US" sz="1100" dirty="0"/>
          </a:p>
        </p:txBody>
      </p:sp>
      <p:sp>
        <p:nvSpPr>
          <p:cNvPr id="19" name="TextBox 18"/>
          <p:cNvSpPr txBox="1"/>
          <p:nvPr/>
        </p:nvSpPr>
        <p:spPr>
          <a:xfrm>
            <a:off x="2332618" y="4880274"/>
            <a:ext cx="908153" cy="430887"/>
          </a:xfrm>
          <a:prstGeom prst="rect">
            <a:avLst/>
          </a:prstGeom>
          <a:noFill/>
        </p:spPr>
        <p:txBody>
          <a:bodyPr wrap="square" rtlCol="0">
            <a:spAutoFit/>
          </a:bodyPr>
          <a:lstStyle/>
          <a:p>
            <a:r>
              <a:rPr lang="en-US" sz="1100" dirty="0" smtClean="0"/>
              <a:t>group</a:t>
            </a:r>
          </a:p>
          <a:p>
            <a:r>
              <a:rPr lang="en-US" sz="1100" dirty="0" smtClean="0"/>
              <a:t>counseling</a:t>
            </a:r>
            <a:endParaRPr lang="en-US" sz="1100" dirty="0"/>
          </a:p>
        </p:txBody>
      </p:sp>
      <p:sp>
        <p:nvSpPr>
          <p:cNvPr id="21" name="TextBox 20"/>
          <p:cNvSpPr txBox="1"/>
          <p:nvPr/>
        </p:nvSpPr>
        <p:spPr>
          <a:xfrm>
            <a:off x="3582807" y="4889859"/>
            <a:ext cx="908153" cy="430887"/>
          </a:xfrm>
          <a:prstGeom prst="rect">
            <a:avLst/>
          </a:prstGeom>
          <a:noFill/>
        </p:spPr>
        <p:txBody>
          <a:bodyPr wrap="square" rtlCol="0">
            <a:spAutoFit/>
          </a:bodyPr>
          <a:lstStyle/>
          <a:p>
            <a:r>
              <a:rPr lang="en-US" sz="1100" dirty="0" smtClean="0"/>
              <a:t>phone</a:t>
            </a:r>
          </a:p>
          <a:p>
            <a:r>
              <a:rPr lang="en-US" sz="1100" dirty="0" smtClean="0"/>
              <a:t>counseling</a:t>
            </a:r>
            <a:endParaRPr lang="en-US" sz="1100" dirty="0"/>
          </a:p>
        </p:txBody>
      </p:sp>
      <p:sp>
        <p:nvSpPr>
          <p:cNvPr id="22" name="TextBox 21"/>
          <p:cNvSpPr txBox="1"/>
          <p:nvPr/>
        </p:nvSpPr>
        <p:spPr>
          <a:xfrm>
            <a:off x="4481533" y="4954811"/>
            <a:ext cx="1276311" cy="430887"/>
          </a:xfrm>
          <a:prstGeom prst="rect">
            <a:avLst/>
          </a:prstGeom>
          <a:noFill/>
        </p:spPr>
        <p:txBody>
          <a:bodyPr wrap="square" rtlCol="0">
            <a:spAutoFit/>
          </a:bodyPr>
          <a:lstStyle/>
          <a:p>
            <a:r>
              <a:rPr lang="en-US" sz="1100" dirty="0" smtClean="0"/>
              <a:t>Internet/Tailored Communication</a:t>
            </a:r>
            <a:endParaRPr lang="en-US" sz="1100" dirty="0"/>
          </a:p>
        </p:txBody>
      </p:sp>
      <p:cxnSp>
        <p:nvCxnSpPr>
          <p:cNvPr id="23" name="Straight Connector 22"/>
          <p:cNvCxnSpPr/>
          <p:nvPr/>
        </p:nvCxnSpPr>
        <p:spPr>
          <a:xfrm>
            <a:off x="6196334" y="4267817"/>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865793" y="4933903"/>
            <a:ext cx="908153" cy="430887"/>
          </a:xfrm>
          <a:prstGeom prst="rect">
            <a:avLst/>
          </a:prstGeom>
          <a:noFill/>
        </p:spPr>
        <p:txBody>
          <a:bodyPr wrap="square" rtlCol="0">
            <a:spAutoFit/>
          </a:bodyPr>
          <a:lstStyle/>
          <a:p>
            <a:r>
              <a:rPr lang="en-US" sz="1100" dirty="0" smtClean="0"/>
              <a:t>Self-help brochure</a:t>
            </a:r>
            <a:endParaRPr lang="en-US" sz="1100" dirty="0"/>
          </a:p>
        </p:txBody>
      </p:sp>
      <p:pic>
        <p:nvPicPr>
          <p:cNvPr id="25" name="Picture 4" descr="Poo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5024" y="3549472"/>
            <a:ext cx="1955023" cy="117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stretch>
            <a:fillRect/>
          </a:stretch>
        </p:blipFill>
        <p:spPr>
          <a:xfrm>
            <a:off x="4267180" y="2768172"/>
            <a:ext cx="2297132" cy="1261302"/>
          </a:xfrm>
          <a:prstGeom prst="rect">
            <a:avLst/>
          </a:prstGeom>
        </p:spPr>
      </p:pic>
      <p:pic>
        <p:nvPicPr>
          <p:cNvPr id="26" name="Picture 2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a:xfrm>
            <a:off x="5796805" y="3029737"/>
            <a:ext cx="1052500" cy="1578750"/>
          </a:xfrm>
          <a:prstGeom prst="rect">
            <a:avLst/>
          </a:prstGeom>
          <a:noFill/>
        </p:spPr>
      </p:pic>
      <p:sp>
        <p:nvSpPr>
          <p:cNvPr id="30" name="TextBox 29"/>
          <p:cNvSpPr txBox="1"/>
          <p:nvPr/>
        </p:nvSpPr>
        <p:spPr>
          <a:xfrm>
            <a:off x="7110991" y="4911440"/>
            <a:ext cx="908153" cy="430887"/>
          </a:xfrm>
          <a:prstGeom prst="rect">
            <a:avLst/>
          </a:prstGeom>
          <a:noFill/>
        </p:spPr>
        <p:txBody>
          <a:bodyPr wrap="square" rtlCol="0">
            <a:spAutoFit/>
          </a:bodyPr>
          <a:lstStyle/>
          <a:p>
            <a:r>
              <a:rPr lang="en-US" sz="1100" dirty="0" smtClean="0"/>
              <a:t>Mass Media</a:t>
            </a:r>
            <a:endParaRPr lang="en-US" sz="1100" dirty="0"/>
          </a:p>
        </p:txBody>
      </p:sp>
      <p:cxnSp>
        <p:nvCxnSpPr>
          <p:cNvPr id="31" name="Straight Connector 30"/>
          <p:cNvCxnSpPr/>
          <p:nvPr/>
        </p:nvCxnSpPr>
        <p:spPr>
          <a:xfrm>
            <a:off x="7414898" y="4539604"/>
            <a:ext cx="7135" cy="34067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4036884" y="5680882"/>
            <a:ext cx="3366935" cy="369332"/>
          </a:xfrm>
          <a:prstGeom prst="rect">
            <a:avLst/>
          </a:prstGeom>
          <a:noFill/>
        </p:spPr>
        <p:txBody>
          <a:bodyPr wrap="square" rtlCol="0">
            <a:spAutoFit/>
          </a:bodyPr>
          <a:lstStyle/>
          <a:p>
            <a:r>
              <a:rPr lang="en-US" dirty="0" smtClean="0">
                <a:solidFill>
                  <a:schemeClr val="bg1"/>
                </a:solidFill>
              </a:rPr>
              <a:t>(Adapted from Brandon, 2016)</a:t>
            </a:r>
            <a:endParaRPr lang="en-US" dirty="0">
              <a:solidFill>
                <a:schemeClr val="bg1"/>
              </a:solidFill>
            </a:endParaRPr>
          </a:p>
        </p:txBody>
      </p:sp>
      <p:sp>
        <p:nvSpPr>
          <p:cNvPr id="3" name="Smiley Face 2"/>
          <p:cNvSpPr/>
          <p:nvPr/>
        </p:nvSpPr>
        <p:spPr>
          <a:xfrm>
            <a:off x="8428237" y="2984460"/>
            <a:ext cx="715763" cy="551973"/>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cxnSp>
        <p:nvCxnSpPr>
          <p:cNvPr id="29" name="Straight Connector 28"/>
          <p:cNvCxnSpPr/>
          <p:nvPr/>
        </p:nvCxnSpPr>
        <p:spPr>
          <a:xfrm>
            <a:off x="6358187" y="4624061"/>
            <a:ext cx="7135" cy="34067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34" descr="doctor_patien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28394" y="353155"/>
            <a:ext cx="1894199" cy="12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stretch>
            <a:fillRect/>
          </a:stretch>
        </p:blipFill>
        <p:spPr>
          <a:xfrm>
            <a:off x="2033357" y="1849712"/>
            <a:ext cx="2126108" cy="1410735"/>
          </a:xfrm>
          <a:prstGeom prst="rect">
            <a:avLst/>
          </a:prstGeom>
        </p:spPr>
      </p:pic>
      <p:pic>
        <p:nvPicPr>
          <p:cNvPr id="20" name="Picture 2" descr="http://www.theeap.com/wp-content/uploads/2012/05/SpeakToCounselor.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714241" y="2200329"/>
            <a:ext cx="1105877" cy="165881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9"/>
          <a:stretch>
            <a:fillRect/>
          </a:stretch>
        </p:blipFill>
        <p:spPr>
          <a:xfrm>
            <a:off x="1181709" y="1297739"/>
            <a:ext cx="1304224" cy="734139"/>
          </a:xfrm>
          <a:prstGeom prst="rect">
            <a:avLst/>
          </a:prstGeom>
        </p:spPr>
      </p:pic>
      <p:sp>
        <p:nvSpPr>
          <p:cNvPr id="10" name="TextBox 9"/>
          <p:cNvSpPr txBox="1"/>
          <p:nvPr/>
        </p:nvSpPr>
        <p:spPr>
          <a:xfrm>
            <a:off x="7494726" y="1738664"/>
            <a:ext cx="1756229" cy="923330"/>
          </a:xfrm>
          <a:prstGeom prst="rect">
            <a:avLst/>
          </a:prstGeom>
          <a:noFill/>
        </p:spPr>
        <p:txBody>
          <a:bodyPr wrap="square" rtlCol="0">
            <a:spAutoFit/>
          </a:bodyPr>
          <a:lstStyle/>
          <a:p>
            <a:r>
              <a:rPr lang="en-US" dirty="0" err="1" smtClean="0"/>
              <a:t>mCessation</a:t>
            </a:r>
            <a:r>
              <a:rPr lang="en-US" dirty="0" smtClean="0"/>
              <a:t> </a:t>
            </a:r>
          </a:p>
          <a:p>
            <a:r>
              <a:rPr lang="en-US" dirty="0"/>
              <a:t>(</a:t>
            </a:r>
            <a:r>
              <a:rPr lang="en-US" dirty="0" smtClean="0"/>
              <a:t>Mobile phone Cessation)</a:t>
            </a:r>
            <a:endParaRPr lang="en-US" dirty="0"/>
          </a:p>
        </p:txBody>
      </p:sp>
      <p:sp>
        <p:nvSpPr>
          <p:cNvPr id="15" name="TextBox 14"/>
          <p:cNvSpPr txBox="1"/>
          <p:nvPr/>
        </p:nvSpPr>
        <p:spPr>
          <a:xfrm>
            <a:off x="428170" y="4165600"/>
            <a:ext cx="600223" cy="369332"/>
          </a:xfrm>
          <a:prstGeom prst="rect">
            <a:avLst/>
          </a:prstGeom>
          <a:noFill/>
        </p:spPr>
        <p:txBody>
          <a:bodyPr wrap="square" rtlCol="0">
            <a:spAutoFit/>
          </a:bodyPr>
          <a:lstStyle/>
          <a:p>
            <a:r>
              <a:rPr lang="en-US" dirty="0" smtClean="0"/>
              <a:t>5%</a:t>
            </a:r>
            <a:endParaRPr lang="en-US" dirty="0"/>
          </a:p>
        </p:txBody>
      </p:sp>
      <p:sp>
        <p:nvSpPr>
          <p:cNvPr id="28" name="TextBox 27"/>
          <p:cNvSpPr txBox="1"/>
          <p:nvPr/>
        </p:nvSpPr>
        <p:spPr>
          <a:xfrm>
            <a:off x="72570" y="984555"/>
            <a:ext cx="955823" cy="369332"/>
          </a:xfrm>
          <a:prstGeom prst="rect">
            <a:avLst/>
          </a:prstGeom>
          <a:noFill/>
        </p:spPr>
        <p:txBody>
          <a:bodyPr wrap="square" rtlCol="0">
            <a:spAutoFit/>
          </a:bodyPr>
          <a:lstStyle/>
          <a:p>
            <a:r>
              <a:rPr lang="en-US" dirty="0" smtClean="0"/>
              <a:t>40-50%</a:t>
            </a:r>
            <a:endParaRPr lang="en-US" dirty="0"/>
          </a:p>
        </p:txBody>
      </p:sp>
      <p:sp>
        <p:nvSpPr>
          <p:cNvPr id="33" name="Smiley Face 32"/>
          <p:cNvSpPr/>
          <p:nvPr/>
        </p:nvSpPr>
        <p:spPr>
          <a:xfrm>
            <a:off x="8428237" y="2477764"/>
            <a:ext cx="715763" cy="551973"/>
          </a:xfrm>
          <a:prstGeom prst="smileyFac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4044193682"/>
      </p:ext>
    </p:extLst>
  </p:cSld>
  <p:clrMapOvr>
    <a:masterClrMapping/>
  </p:clrMapOvr>
  <mc:AlternateContent xmlns:mc="http://schemas.openxmlformats.org/markup-compatibility/2006" xmlns:p14="http://schemas.microsoft.com/office/powerpoint/2010/main">
    <mc:Choice Requires="p14">
      <p:transition spd="slow" p14:dur="2000" advTm="15396"/>
    </mc:Choice>
    <mc:Fallback xmlns="">
      <p:transition spd="slow" advTm="15396"/>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01963"/>
            <a:ext cx="6248400" cy="4038600"/>
          </a:xfrm>
        </p:spPr>
        <p:txBody>
          <a:bodyPr>
            <a:normAutofit fontScale="92500" lnSpcReduction="10000"/>
          </a:bodyPr>
          <a:lstStyle/>
          <a:p>
            <a:r>
              <a:rPr lang="en-US" dirty="0" smtClean="0"/>
              <a:t>With technology, we can increase both reach and efficacy</a:t>
            </a:r>
          </a:p>
          <a:p>
            <a:r>
              <a:rPr lang="en-US" dirty="0" smtClean="0"/>
              <a:t>The future is one where no patient screened in EHR as smoker leaves the clinical visit untreated</a:t>
            </a:r>
          </a:p>
          <a:p>
            <a:r>
              <a:rPr lang="en-US" dirty="0" smtClean="0"/>
              <a:t>Smokers search for apps and digital programs and find ones proven to work</a:t>
            </a:r>
          </a:p>
          <a:p>
            <a:pPr marL="342900" lvl="1" indent="-342900">
              <a:buFont typeface="Arial" charset="0"/>
              <a:buChar char="•"/>
            </a:pPr>
            <a:endParaRPr lang="en-US" dirty="0"/>
          </a:p>
          <a:p>
            <a:endParaRPr lang="en-US" dirty="0"/>
          </a:p>
        </p:txBody>
      </p:sp>
      <p:sp>
        <p:nvSpPr>
          <p:cNvPr id="3" name="Title 2"/>
          <p:cNvSpPr>
            <a:spLocks noGrp="1"/>
          </p:cNvSpPr>
          <p:nvPr>
            <p:ph type="title"/>
          </p:nvPr>
        </p:nvSpPr>
        <p:spPr>
          <a:xfrm>
            <a:off x="228600" y="685800"/>
            <a:ext cx="7543800" cy="914400"/>
          </a:xfrm>
        </p:spPr>
        <p:txBody>
          <a:bodyPr/>
          <a:lstStyle/>
          <a:p>
            <a:r>
              <a:rPr lang="en-US" dirty="0" smtClean="0"/>
              <a:t>The future…</a:t>
            </a:r>
            <a:endParaRPr lang="en-US" dirty="0"/>
          </a:p>
        </p:txBody>
      </p:sp>
      <p:pic>
        <p:nvPicPr>
          <p:cNvPr id="4" name="Picture 6" descr="WARNING: Tobacco smoke can harm your children. Image: Baby in woman's arms, with smoke approaching baby.&#10;Cessation Resource: 1-800-QUIT-NOW&#10;Copyright: U.S. HHS"/>
          <p:cNvPicPr>
            <a:picLocks noChangeAspect="1" noChangeArrowheads="1"/>
          </p:cNvPicPr>
          <p:nvPr/>
        </p:nvPicPr>
        <p:blipFill rotWithShape="1">
          <a:blip r:embed="rId3" cstate="print"/>
          <a:srcRect l="9238" t="3926" r="7368" b="5365"/>
          <a:stretch/>
        </p:blipFill>
        <p:spPr bwMode="auto">
          <a:xfrm>
            <a:off x="6172200" y="304800"/>
            <a:ext cx="2815282" cy="2143527"/>
          </a:xfrm>
          <a:prstGeom prst="rect">
            <a:avLst/>
          </a:prstGeom>
          <a:noFill/>
        </p:spPr>
      </p:pic>
      <p:sp>
        <p:nvSpPr>
          <p:cNvPr id="5" name="TextBox 4"/>
          <p:cNvSpPr txBox="1"/>
          <p:nvPr/>
        </p:nvSpPr>
        <p:spPr>
          <a:xfrm>
            <a:off x="7543800" y="1905000"/>
            <a:ext cx="1418281" cy="523220"/>
          </a:xfrm>
          <a:prstGeom prst="rect">
            <a:avLst/>
          </a:prstGeom>
          <a:solidFill>
            <a:schemeClr val="bg1"/>
          </a:solidFill>
        </p:spPr>
        <p:txBody>
          <a:bodyPr wrap="square" rtlCol="0">
            <a:spAutoFit/>
          </a:bodyPr>
          <a:lstStyle/>
          <a:p>
            <a:r>
              <a:rPr lang="en-US" sz="1400" dirty="0" smtClean="0"/>
              <a:t>To quit, text “Quit” to 47848</a:t>
            </a:r>
            <a:endParaRPr lang="en-US" sz="1400" dirty="0"/>
          </a:p>
        </p:txBody>
      </p:sp>
    </p:spTree>
    <p:extLst>
      <p:ext uri="{BB962C8B-B14F-4D97-AF65-F5344CB8AC3E}">
        <p14:creationId xmlns:p14="http://schemas.microsoft.com/office/powerpoint/2010/main" val="2099280066"/>
      </p:ext>
    </p:extLst>
  </p:cSld>
  <p:clrMapOvr>
    <a:masterClrMapping/>
  </p:clrMapOvr>
  <mc:AlternateContent xmlns:mc="http://schemas.openxmlformats.org/markup-compatibility/2006" xmlns:p14="http://schemas.microsoft.com/office/powerpoint/2010/main">
    <mc:Choice Requires="p14">
      <p:transition spd="slow" p14:dur="2000" advTm="37328"/>
    </mc:Choice>
    <mc:Fallback xmlns="">
      <p:transition spd="slow" advTm="37328"/>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8631" y="0"/>
            <a:ext cx="10965595" cy="6853497"/>
          </a:xfrm>
          <a:prstGeom prst="rect">
            <a:avLst/>
          </a:prstGeom>
        </p:spPr>
      </p:pic>
      <p:sp>
        <p:nvSpPr>
          <p:cNvPr id="3" name="Content Placeholder 1"/>
          <p:cNvSpPr txBox="1">
            <a:spLocks/>
          </p:cNvSpPr>
          <p:nvPr/>
        </p:nvSpPr>
        <p:spPr>
          <a:xfrm>
            <a:off x="-274493" y="609733"/>
            <a:ext cx="7600505" cy="5907946"/>
          </a:xfrm>
          <a:prstGeom prst="rect">
            <a:avLst/>
          </a:prstGeom>
          <a:noFill/>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chemeClr val="bg1"/>
                </a:solidFill>
              </a:rPr>
              <a:t>         Faculty</a:t>
            </a:r>
          </a:p>
          <a:p>
            <a:r>
              <a:rPr lang="en-US" sz="1800" dirty="0" smtClean="0">
                <a:solidFill>
                  <a:schemeClr val="bg1"/>
                </a:solidFill>
              </a:rPr>
              <a:t>A. Graham, Schroeder </a:t>
            </a:r>
          </a:p>
          <a:p>
            <a:r>
              <a:rPr lang="en-US" sz="1800" dirty="0" smtClean="0">
                <a:solidFill>
                  <a:schemeClr val="bg1"/>
                </a:solidFill>
              </a:rPr>
              <a:t>S. Cleary, GWU </a:t>
            </a:r>
          </a:p>
          <a:p>
            <a:r>
              <a:rPr lang="en-US" sz="1800" dirty="0" smtClean="0">
                <a:solidFill>
                  <a:schemeClr val="bg1"/>
                </a:solidFill>
              </a:rPr>
              <a:t>T. Brandon, Moffitt</a:t>
            </a:r>
          </a:p>
          <a:p>
            <a:r>
              <a:rPr lang="en-US" sz="1800" dirty="0" smtClean="0">
                <a:solidFill>
                  <a:schemeClr val="bg1"/>
                </a:solidFill>
              </a:rPr>
              <a:t>S. Bernstein, Yale </a:t>
            </a:r>
          </a:p>
          <a:p>
            <a:r>
              <a:rPr lang="en-US" sz="1800" dirty="0" smtClean="0">
                <a:solidFill>
                  <a:schemeClr val="bg1"/>
                </a:solidFill>
              </a:rPr>
              <a:t>C </a:t>
            </a:r>
            <a:r>
              <a:rPr lang="en-US" sz="1800" dirty="0" err="1" smtClean="0">
                <a:solidFill>
                  <a:schemeClr val="bg1"/>
                </a:solidFill>
              </a:rPr>
              <a:t>Heminger</a:t>
            </a:r>
            <a:r>
              <a:rPr lang="en-US" sz="1800" dirty="0" smtClean="0">
                <a:solidFill>
                  <a:schemeClr val="bg1"/>
                </a:solidFill>
              </a:rPr>
              <a:t>, GWU</a:t>
            </a:r>
          </a:p>
          <a:p>
            <a:r>
              <a:rPr lang="en-US" sz="1800" dirty="0" smtClean="0">
                <a:solidFill>
                  <a:schemeClr val="bg1"/>
                </a:solidFill>
              </a:rPr>
              <a:t>A. </a:t>
            </a:r>
            <a:r>
              <a:rPr lang="en-US" sz="1800" dirty="0" err="1" smtClean="0">
                <a:solidFill>
                  <a:schemeClr val="bg1"/>
                </a:solidFill>
              </a:rPr>
              <a:t>Boal</a:t>
            </a:r>
            <a:r>
              <a:rPr lang="en-US" sz="1800" dirty="0" smtClean="0">
                <a:solidFill>
                  <a:schemeClr val="bg1"/>
                </a:solidFill>
              </a:rPr>
              <a:t>, consultant </a:t>
            </a:r>
          </a:p>
          <a:p>
            <a:r>
              <a:rPr lang="en-US" sz="1800" dirty="0" smtClean="0">
                <a:solidFill>
                  <a:schemeClr val="bg1"/>
                </a:solidFill>
              </a:rPr>
              <a:t>P. Johnson, </a:t>
            </a:r>
            <a:r>
              <a:rPr lang="en-US" sz="1800" dirty="0" err="1" smtClean="0">
                <a:solidFill>
                  <a:schemeClr val="bg1"/>
                </a:solidFill>
              </a:rPr>
              <a:t>Voxiva</a:t>
            </a:r>
            <a:endParaRPr lang="en-US" sz="1800" dirty="0" smtClean="0">
              <a:solidFill>
                <a:schemeClr val="bg1"/>
              </a:solidFill>
            </a:endParaRPr>
          </a:p>
          <a:p>
            <a:r>
              <a:rPr lang="en-US" sz="1800" dirty="0" smtClean="0">
                <a:solidFill>
                  <a:schemeClr val="bg1"/>
                </a:solidFill>
              </a:rPr>
              <a:t>S. </a:t>
            </a:r>
            <a:r>
              <a:rPr lang="en-US" sz="1800" dirty="0" err="1" smtClean="0">
                <a:solidFill>
                  <a:schemeClr val="bg1"/>
                </a:solidFill>
              </a:rPr>
              <a:t>Simmens</a:t>
            </a:r>
            <a:r>
              <a:rPr lang="en-US" sz="1800" dirty="0" smtClean="0">
                <a:solidFill>
                  <a:schemeClr val="bg1"/>
                </a:solidFill>
              </a:rPr>
              <a:t>. GWU </a:t>
            </a:r>
          </a:p>
          <a:p>
            <a:r>
              <a:rPr lang="en-US" sz="1800" dirty="0" smtClean="0">
                <a:solidFill>
                  <a:schemeClr val="bg1"/>
                </a:solidFill>
              </a:rPr>
              <a:t>M. Turner, GWU</a:t>
            </a:r>
          </a:p>
          <a:p>
            <a:r>
              <a:rPr lang="en-US" sz="1800" dirty="0" smtClean="0">
                <a:solidFill>
                  <a:schemeClr val="bg1"/>
                </a:solidFill>
              </a:rPr>
              <a:t>Donna Shelley, NYU</a:t>
            </a:r>
          </a:p>
          <a:p>
            <a:r>
              <a:rPr lang="en-US" sz="1800" dirty="0" smtClean="0">
                <a:solidFill>
                  <a:schemeClr val="bg1"/>
                </a:solidFill>
              </a:rPr>
              <a:t>D. Evans, GWU</a:t>
            </a:r>
          </a:p>
          <a:p>
            <a:r>
              <a:rPr lang="en-US" sz="1800" dirty="0" smtClean="0">
                <a:solidFill>
                  <a:schemeClr val="bg1"/>
                </a:solidFill>
              </a:rPr>
              <a:t>B </a:t>
            </a:r>
            <a:r>
              <a:rPr lang="en-US" sz="1800" dirty="0" err="1" smtClean="0">
                <a:solidFill>
                  <a:schemeClr val="bg1"/>
                </a:solidFill>
              </a:rPr>
              <a:t>Hoeppner</a:t>
            </a:r>
            <a:r>
              <a:rPr lang="en-US" sz="1800" dirty="0" smtClean="0">
                <a:solidFill>
                  <a:schemeClr val="bg1"/>
                </a:solidFill>
              </a:rPr>
              <a:t>, Harvard</a:t>
            </a:r>
          </a:p>
          <a:p>
            <a:r>
              <a:rPr lang="en-US" sz="1800" dirty="0" smtClean="0">
                <a:solidFill>
                  <a:schemeClr val="bg1"/>
                </a:solidFill>
              </a:rPr>
              <a:t>K. </a:t>
            </a:r>
            <a:r>
              <a:rPr lang="en-US" sz="1800" dirty="0" err="1" smtClean="0">
                <a:solidFill>
                  <a:schemeClr val="bg1"/>
                </a:solidFill>
              </a:rPr>
              <a:t>Tercyak</a:t>
            </a:r>
            <a:r>
              <a:rPr lang="en-US" sz="1800" dirty="0" smtClean="0">
                <a:solidFill>
                  <a:schemeClr val="bg1"/>
                </a:solidFill>
              </a:rPr>
              <a:t>, Georgetown </a:t>
            </a:r>
          </a:p>
          <a:p>
            <a:r>
              <a:rPr lang="en-US" sz="1800" dirty="0" smtClean="0">
                <a:solidFill>
                  <a:schemeClr val="bg1"/>
                </a:solidFill>
              </a:rPr>
              <a:t>L </a:t>
            </a:r>
            <a:r>
              <a:rPr lang="en-US" sz="1800" dirty="0" err="1" smtClean="0">
                <a:solidFill>
                  <a:schemeClr val="bg1"/>
                </a:solidFill>
              </a:rPr>
              <a:t>Westmaas</a:t>
            </a:r>
            <a:r>
              <a:rPr lang="en-US" sz="1800" dirty="0" smtClean="0">
                <a:solidFill>
                  <a:schemeClr val="bg1"/>
                </a:solidFill>
              </a:rPr>
              <a:t>, ACS </a:t>
            </a:r>
          </a:p>
          <a:p>
            <a:r>
              <a:rPr lang="en-US" sz="1800" dirty="0" smtClean="0">
                <a:solidFill>
                  <a:schemeClr val="bg1"/>
                </a:solidFill>
              </a:rPr>
              <a:t>K. Carpenter, </a:t>
            </a:r>
            <a:r>
              <a:rPr lang="en-US" sz="1800" dirty="0" err="1" smtClean="0">
                <a:solidFill>
                  <a:schemeClr val="bg1"/>
                </a:solidFill>
              </a:rPr>
              <a:t>Optum</a:t>
            </a:r>
            <a:endParaRPr lang="en-US" sz="1800" dirty="0" smtClean="0">
              <a:solidFill>
                <a:schemeClr val="bg1"/>
              </a:solidFill>
            </a:endParaRPr>
          </a:p>
          <a:p>
            <a:r>
              <a:rPr lang="en-US" sz="1800" dirty="0" smtClean="0">
                <a:solidFill>
                  <a:schemeClr val="bg1"/>
                </a:solidFill>
              </a:rPr>
              <a:t>J. </a:t>
            </a:r>
            <a:r>
              <a:rPr lang="en-US" sz="1800" dirty="0" err="1" smtClean="0">
                <a:solidFill>
                  <a:schemeClr val="bg1"/>
                </a:solidFill>
              </a:rPr>
              <a:t>Shuter</a:t>
            </a:r>
            <a:r>
              <a:rPr lang="en-US" sz="1800" dirty="0" smtClean="0">
                <a:solidFill>
                  <a:schemeClr val="bg1"/>
                </a:solidFill>
              </a:rPr>
              <a:t>, </a:t>
            </a:r>
            <a:r>
              <a:rPr lang="en-US" sz="1800" dirty="0" err="1" smtClean="0">
                <a:solidFill>
                  <a:schemeClr val="bg1"/>
                </a:solidFill>
              </a:rPr>
              <a:t>Montifiore</a:t>
            </a:r>
            <a:endParaRPr lang="en-US" sz="1800" dirty="0" smtClean="0">
              <a:solidFill>
                <a:schemeClr val="bg1"/>
              </a:solidFill>
            </a:endParaRPr>
          </a:p>
          <a:p>
            <a:r>
              <a:rPr lang="en-US" sz="1800" dirty="0" smtClean="0">
                <a:solidFill>
                  <a:schemeClr val="bg1"/>
                </a:solidFill>
              </a:rPr>
              <a:t>R. Whittaker, U of Auckland</a:t>
            </a:r>
          </a:p>
          <a:p>
            <a:r>
              <a:rPr lang="en-US" sz="1800" dirty="0" smtClean="0">
                <a:solidFill>
                  <a:schemeClr val="bg1"/>
                </a:solidFill>
              </a:rPr>
              <a:t>P. Murthy, National Institute of Mental Health &amp; Neuroscience, India</a:t>
            </a:r>
          </a:p>
          <a:p>
            <a:endParaRPr lang="en-US" sz="1800" dirty="0" smtClean="0"/>
          </a:p>
          <a:p>
            <a:endParaRPr lang="en-US" sz="1800" dirty="0" smtClean="0"/>
          </a:p>
          <a:p>
            <a:endParaRPr lang="en-US" sz="1800" dirty="0"/>
          </a:p>
        </p:txBody>
      </p:sp>
      <p:sp>
        <p:nvSpPr>
          <p:cNvPr id="4" name="Title 2"/>
          <p:cNvSpPr txBox="1">
            <a:spLocks/>
          </p:cNvSpPr>
          <p:nvPr/>
        </p:nvSpPr>
        <p:spPr>
          <a:xfrm>
            <a:off x="978796" y="-13855"/>
            <a:ext cx="7756263" cy="105425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solidFill>
                  <a:schemeClr val="bg1"/>
                </a:solidFill>
              </a:rPr>
              <a:t>Acknowledgments: Thank-you!</a:t>
            </a:r>
            <a:endParaRPr lang="en-US" dirty="0">
              <a:solidFill>
                <a:schemeClr val="bg1"/>
              </a:solidFill>
            </a:endParaRPr>
          </a:p>
        </p:txBody>
      </p:sp>
      <p:sp>
        <p:nvSpPr>
          <p:cNvPr id="5" name="Rectangle 4"/>
          <p:cNvSpPr/>
          <p:nvPr/>
        </p:nvSpPr>
        <p:spPr>
          <a:xfrm>
            <a:off x="5988744" y="643533"/>
            <a:ext cx="4572000" cy="2308324"/>
          </a:xfrm>
          <a:prstGeom prst="rect">
            <a:avLst/>
          </a:prstGeom>
        </p:spPr>
        <p:txBody>
          <a:bodyPr>
            <a:spAutoFit/>
          </a:bodyPr>
          <a:lstStyle/>
          <a:p>
            <a:r>
              <a:rPr lang="en-US" dirty="0">
                <a:solidFill>
                  <a:schemeClr val="bg1"/>
                </a:solidFill>
              </a:rPr>
              <a:t>Students and Staff</a:t>
            </a:r>
          </a:p>
          <a:p>
            <a:r>
              <a:rPr lang="en-US" dirty="0">
                <a:solidFill>
                  <a:schemeClr val="bg1"/>
                </a:solidFill>
              </a:rPr>
              <a:t>L Leavitt, Consultant</a:t>
            </a:r>
          </a:p>
          <a:p>
            <a:r>
              <a:rPr lang="en-US" dirty="0">
                <a:solidFill>
                  <a:schemeClr val="bg1"/>
                </a:solidFill>
              </a:rPr>
              <a:t>S. Chiang GWU </a:t>
            </a:r>
          </a:p>
          <a:p>
            <a:r>
              <a:rPr lang="en-US" dirty="0">
                <a:solidFill>
                  <a:schemeClr val="bg1"/>
                </a:solidFill>
              </a:rPr>
              <a:t>J Schindler-</a:t>
            </a:r>
            <a:r>
              <a:rPr lang="en-US" dirty="0" err="1">
                <a:solidFill>
                  <a:schemeClr val="bg1"/>
                </a:solidFill>
              </a:rPr>
              <a:t>Ruwisch</a:t>
            </a:r>
            <a:r>
              <a:rPr lang="en-US" dirty="0">
                <a:solidFill>
                  <a:schemeClr val="bg1"/>
                </a:solidFill>
              </a:rPr>
              <a:t>, GWU</a:t>
            </a:r>
          </a:p>
          <a:p>
            <a:r>
              <a:rPr lang="en-US" dirty="0">
                <a:solidFill>
                  <a:schemeClr val="bg1"/>
                </a:solidFill>
              </a:rPr>
              <a:t>J. Mendel, GWU </a:t>
            </a:r>
          </a:p>
          <a:p>
            <a:r>
              <a:rPr lang="en-US" dirty="0">
                <a:solidFill>
                  <a:schemeClr val="bg1"/>
                </a:solidFill>
              </a:rPr>
              <a:t>S. Fallon, Georgetown</a:t>
            </a:r>
          </a:p>
          <a:p>
            <a:r>
              <a:rPr lang="en-US" dirty="0">
                <a:solidFill>
                  <a:schemeClr val="bg1"/>
                </a:solidFill>
              </a:rPr>
              <a:t>J Bontemps-Jones, ACS</a:t>
            </a:r>
          </a:p>
          <a:p>
            <a:r>
              <a:rPr lang="en-US" dirty="0">
                <a:solidFill>
                  <a:schemeClr val="bg1"/>
                </a:solidFill>
              </a:rPr>
              <a:t>Allison Goldstein, WHO</a:t>
            </a:r>
          </a:p>
        </p:txBody>
      </p:sp>
      <p:sp>
        <p:nvSpPr>
          <p:cNvPr id="6" name="Rectangle 5"/>
          <p:cNvSpPr/>
          <p:nvPr/>
        </p:nvSpPr>
        <p:spPr>
          <a:xfrm>
            <a:off x="5583381" y="4549676"/>
            <a:ext cx="4572000" cy="923330"/>
          </a:xfrm>
          <a:prstGeom prst="rect">
            <a:avLst/>
          </a:prstGeom>
        </p:spPr>
        <p:txBody>
          <a:bodyPr>
            <a:spAutoFit/>
          </a:bodyPr>
          <a:lstStyle/>
          <a:p>
            <a:r>
              <a:rPr lang="en-US" dirty="0" smtClean="0">
                <a:solidFill>
                  <a:schemeClr val="bg1"/>
                </a:solidFill>
              </a:rPr>
              <a:t>Participants in trials:</a:t>
            </a:r>
          </a:p>
          <a:p>
            <a:r>
              <a:rPr lang="en-US" dirty="0" smtClean="0">
                <a:solidFill>
                  <a:schemeClr val="bg1"/>
                </a:solidFill>
              </a:rPr>
              <a:t>Text2Quit</a:t>
            </a:r>
          </a:p>
          <a:p>
            <a:r>
              <a:rPr lang="en-US" dirty="0" smtClean="0">
                <a:solidFill>
                  <a:schemeClr val="bg1"/>
                </a:solidFill>
              </a:rPr>
              <a:t>Quit4baby</a:t>
            </a:r>
            <a:endParaRPr lang="en-US" dirty="0">
              <a:solidFill>
                <a:schemeClr val="bg1"/>
              </a:solidFill>
            </a:endParaRPr>
          </a:p>
        </p:txBody>
      </p:sp>
    </p:spTree>
    <p:extLst>
      <p:ext uri="{BB962C8B-B14F-4D97-AF65-F5344CB8AC3E}">
        <p14:creationId xmlns:p14="http://schemas.microsoft.com/office/powerpoint/2010/main" val="168384302"/>
      </p:ext>
    </p:extLst>
  </p:cSld>
  <p:clrMapOvr>
    <a:masterClrMapping/>
  </p:clrMapOvr>
  <mc:AlternateContent xmlns:mc="http://schemas.openxmlformats.org/markup-compatibility/2006" xmlns:p14="http://schemas.microsoft.com/office/powerpoint/2010/main">
    <mc:Choice Requires="p14">
      <p:transition spd="slow" p14:dur="2000" advTm="1974"/>
    </mc:Choice>
    <mc:Fallback xmlns="">
      <p:transition spd="slow" advTm="1974"/>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377222"/>
      </p:ext>
    </p:extLst>
  </p:cSld>
  <p:clrMapOvr>
    <a:masterClrMapping/>
  </p:clrMapOvr>
  <mc:AlternateContent xmlns:mc="http://schemas.openxmlformats.org/markup-compatibility/2006" xmlns:p14="http://schemas.microsoft.com/office/powerpoint/2010/main">
    <mc:Choice Requires="p14">
      <p:transition spd="slow" p14:dur="2000" advTm="3833"/>
    </mc:Choice>
    <mc:Fallback xmlns="">
      <p:transition spd="slow" advTm="383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Use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516856"/>
              </p:ext>
            </p:extLst>
          </p:nvPr>
        </p:nvGraphicFramePr>
        <p:xfrm>
          <a:off x="622817" y="1404686"/>
          <a:ext cx="6590371" cy="6779123"/>
        </p:xfrm>
        <a:graphic>
          <a:graphicData uri="http://schemas.openxmlformats.org/drawingml/2006/table">
            <a:tbl>
              <a:tblPr/>
              <a:tblGrid>
                <a:gridCol w="6590371"/>
              </a:tblGrid>
              <a:tr h="3172958">
                <a:tc>
                  <a:txBody>
                    <a:bodyPr/>
                    <a:lstStyle/>
                    <a:p>
                      <a:pPr marL="0" indent="0" algn="l" fontAlgn="t">
                        <a:buFont typeface="Arial" charset="0"/>
                        <a:buNone/>
                      </a:pPr>
                      <a:endParaRPr lang="en-US" sz="2700" b="0" i="0" u="none" strike="noStrike" baseline="0" dirty="0" smtClean="0">
                        <a:solidFill>
                          <a:srgbClr val="000000"/>
                        </a:solidFill>
                        <a:effectLst/>
                        <a:latin typeface="Calibri" charset="0"/>
                      </a:endParaRPr>
                    </a:p>
                    <a:p>
                      <a:pPr marL="571500" indent="-571500" algn="l" fontAlgn="t">
                        <a:buFont typeface="Arial" charset="0"/>
                        <a:buChar char="•"/>
                      </a:pPr>
                      <a:r>
                        <a:rPr lang="en-US" sz="2700" b="0" i="0" u="none" strike="noStrike" baseline="0" dirty="0" smtClean="0">
                          <a:solidFill>
                            <a:srgbClr val="000000"/>
                          </a:solidFill>
                          <a:effectLst/>
                          <a:latin typeface="Calibri" charset="0"/>
                        </a:rPr>
                        <a:t>92% of US adults own a mobile phone</a:t>
                      </a:r>
                    </a:p>
                    <a:p>
                      <a:pPr marL="0" indent="0" algn="l" fontAlgn="t">
                        <a:buFont typeface="Arial" charset="0"/>
                        <a:buNone/>
                      </a:pPr>
                      <a:r>
                        <a:rPr lang="en-US" sz="2700" b="0" i="0" u="none" strike="noStrike" baseline="0" dirty="0" smtClean="0">
                          <a:solidFill>
                            <a:srgbClr val="000000"/>
                          </a:solidFill>
                          <a:effectLst/>
                          <a:latin typeface="Calibri" charset="0"/>
                        </a:rPr>
                        <a:t>        -most commonly owned technological device (e.g. over laptop, mp3 player)</a:t>
                      </a:r>
                    </a:p>
                    <a:p>
                      <a:pPr marL="571500" indent="-571500" algn="l" fontAlgn="t">
                        <a:buFont typeface="Arial" charset="0"/>
                        <a:buChar char="•"/>
                      </a:pPr>
                      <a:r>
                        <a:rPr lang="en-US" sz="2700" b="0" i="0" u="none" strike="noStrike" baseline="0" dirty="0" smtClean="0">
                          <a:solidFill>
                            <a:srgbClr val="000000"/>
                          </a:solidFill>
                          <a:effectLst/>
                          <a:latin typeface="Calibri" charset="0"/>
                        </a:rPr>
                        <a:t>88% text with their phone</a:t>
                      </a:r>
                    </a:p>
                    <a:p>
                      <a:pPr marL="571500" indent="-571500" algn="l" fontAlgn="t">
                        <a:buFont typeface="Arial" charset="0"/>
                        <a:buChar char="•"/>
                      </a:pPr>
                      <a:r>
                        <a:rPr lang="en-US" sz="2700" b="0" i="0" u="none" strike="noStrike" baseline="0" dirty="0" smtClean="0">
                          <a:solidFill>
                            <a:srgbClr val="000000"/>
                          </a:solidFill>
                          <a:effectLst/>
                          <a:latin typeface="Calibri" charset="0"/>
                        </a:rPr>
                        <a:t>68% have smartphones</a:t>
                      </a:r>
                    </a:p>
                    <a:p>
                      <a:pPr marL="1028700" lvl="1" indent="-571500" algn="l" fontAlgn="t">
                        <a:buFont typeface="Arial" charset="0"/>
                        <a:buChar char="•"/>
                      </a:pPr>
                      <a:r>
                        <a:rPr lang="en-US" sz="2700" b="0" i="0" u="none" strike="noStrike" baseline="0" dirty="0" smtClean="0">
                          <a:solidFill>
                            <a:srgbClr val="000000"/>
                          </a:solidFill>
                          <a:effectLst/>
                          <a:latin typeface="Calibri" charset="0"/>
                        </a:rPr>
                        <a:t>75% have used their phone to look up health information </a:t>
                      </a:r>
                    </a:p>
                    <a:p>
                      <a:pPr marL="457200" lvl="1" indent="0" algn="l" fontAlgn="t">
                        <a:buFont typeface="Arial" charset="0"/>
                        <a:buNone/>
                      </a:pPr>
                      <a:r>
                        <a:rPr lang="en-US" sz="2000" b="0" i="0" u="none" strike="noStrike" baseline="0" dirty="0" smtClean="0">
                          <a:solidFill>
                            <a:srgbClr val="000000"/>
                          </a:solidFill>
                          <a:effectLst/>
                          <a:latin typeface="Calibri" charset="0"/>
                        </a:rPr>
                        <a:t>(Pew 2015; Pew 2014; CTIA 2014)</a:t>
                      </a:r>
                    </a:p>
                  </a:txBody>
                  <a:tcPr marL="9525" marR="9525" marT="9525"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172958">
                <a:tc>
                  <a:txBody>
                    <a:bodyPr/>
                    <a:lstStyle/>
                    <a:p>
                      <a:pPr marL="571500" indent="-571500" algn="l" fontAlgn="t">
                        <a:buFont typeface="Arial" charset="0"/>
                        <a:buChar char="•"/>
                      </a:pPr>
                      <a:endParaRPr lang="en-US" sz="2700" b="0" i="0" u="none" strike="noStrike" baseline="0" dirty="0" smtClean="0">
                        <a:solidFill>
                          <a:srgbClr val="000000"/>
                        </a:solidFill>
                        <a:effectLst/>
                        <a:latin typeface="Calibri" charset="0"/>
                      </a:endParaRPr>
                    </a:p>
                  </a:txBody>
                  <a:tcPr marL="9525" marR="9525" marT="9525"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bl>
          </a:graphicData>
        </a:graphic>
      </p:graphicFrame>
    </p:spTree>
    <p:extLst>
      <p:ext uri="{BB962C8B-B14F-4D97-AF65-F5344CB8AC3E}">
        <p14:creationId xmlns:p14="http://schemas.microsoft.com/office/powerpoint/2010/main" val="51766591"/>
      </p:ext>
    </p:extLst>
  </p:cSld>
  <p:clrMapOvr>
    <a:masterClrMapping/>
  </p:clrMapOvr>
  <mc:AlternateContent xmlns:mc="http://schemas.openxmlformats.org/markup-compatibility/2006" xmlns:p14="http://schemas.microsoft.com/office/powerpoint/2010/main">
    <mc:Choice Requires="p14">
      <p:transition spd="slow" p14:dur="2000" advTm="31416"/>
    </mc:Choice>
    <mc:Fallback xmlns="">
      <p:transition spd="slow" advTm="3141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97" t="26827" r="1897" b="23723"/>
          <a:stretch/>
        </p:blipFill>
        <p:spPr>
          <a:xfrm>
            <a:off x="2497837" y="731512"/>
            <a:ext cx="4570709" cy="5784531"/>
          </a:xfrm>
          <a:prstGeom prst="rect">
            <a:avLst/>
          </a:prstGeom>
        </p:spPr>
      </p:pic>
      <p:sp>
        <p:nvSpPr>
          <p:cNvPr id="4" name="TextBox 3"/>
          <p:cNvSpPr txBox="1"/>
          <p:nvPr/>
        </p:nvSpPr>
        <p:spPr>
          <a:xfrm>
            <a:off x="565328" y="85181"/>
            <a:ext cx="8053999" cy="646331"/>
          </a:xfrm>
          <a:prstGeom prst="rect">
            <a:avLst/>
          </a:prstGeom>
          <a:solidFill>
            <a:schemeClr val="bg1"/>
          </a:solidFill>
        </p:spPr>
        <p:txBody>
          <a:bodyPr wrap="square" rtlCol="0">
            <a:spAutoFit/>
          </a:bodyPr>
          <a:lstStyle/>
          <a:p>
            <a:r>
              <a:rPr lang="en-US" sz="3600" dirty="0" smtClean="0"/>
              <a:t>Common Across All Major Groups</a:t>
            </a:r>
            <a:endParaRPr lang="en-US" sz="3600" dirty="0"/>
          </a:p>
        </p:txBody>
      </p:sp>
      <p:sp>
        <p:nvSpPr>
          <p:cNvPr id="5" name="TextBox 4"/>
          <p:cNvSpPr txBox="1"/>
          <p:nvPr/>
        </p:nvSpPr>
        <p:spPr>
          <a:xfrm>
            <a:off x="7068546" y="5180525"/>
            <a:ext cx="2075454" cy="307777"/>
          </a:xfrm>
          <a:prstGeom prst="rect">
            <a:avLst/>
          </a:prstGeom>
          <a:noFill/>
        </p:spPr>
        <p:txBody>
          <a:bodyPr wrap="square" rtlCol="0">
            <a:spAutoFit/>
          </a:bodyPr>
          <a:lstStyle/>
          <a:p>
            <a:r>
              <a:rPr lang="en-US" sz="1400" dirty="0" smtClean="0"/>
              <a:t>Pew Research, 2015</a:t>
            </a:r>
            <a:endParaRPr lang="en-US" sz="1400" dirty="0"/>
          </a:p>
        </p:txBody>
      </p:sp>
      <p:sp>
        <p:nvSpPr>
          <p:cNvPr id="3" name="Rectangle 2"/>
          <p:cNvSpPr/>
          <p:nvPr/>
        </p:nvSpPr>
        <p:spPr>
          <a:xfrm>
            <a:off x="2247914" y="3794255"/>
            <a:ext cx="5858358" cy="58893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2247914" y="5334413"/>
            <a:ext cx="5858359" cy="588935"/>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33820465"/>
      </p:ext>
    </p:extLst>
  </p:cSld>
  <p:clrMapOvr>
    <a:masterClrMapping/>
  </p:clrMapOvr>
  <mc:AlternateContent xmlns:mc="http://schemas.openxmlformats.org/markup-compatibility/2006" xmlns:p14="http://schemas.microsoft.com/office/powerpoint/2010/main">
    <mc:Choice Requires="p14">
      <p:transition spd="slow" p14:dur="2000" advTm="22477"/>
    </mc:Choice>
    <mc:Fallback xmlns="">
      <p:transition spd="slow" advTm="2247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income smokers have mobile phones	</a:t>
            </a:r>
            <a:endParaRPr lang="en-US" dirty="0"/>
          </a:p>
        </p:txBody>
      </p:sp>
      <p:sp>
        <p:nvSpPr>
          <p:cNvPr id="3" name="Content Placeholder 2"/>
          <p:cNvSpPr>
            <a:spLocks noGrp="1"/>
          </p:cNvSpPr>
          <p:nvPr>
            <p:ph idx="1"/>
          </p:nvPr>
        </p:nvSpPr>
        <p:spPr>
          <a:xfrm>
            <a:off x="688490" y="1391931"/>
            <a:ext cx="7858930" cy="4234670"/>
          </a:xfrm>
        </p:spPr>
        <p:txBody>
          <a:bodyPr>
            <a:normAutofit/>
          </a:bodyPr>
          <a:lstStyle/>
          <a:p>
            <a:endParaRPr lang="en-US" dirty="0" smtClean="0">
              <a:solidFill>
                <a:srgbClr val="000000"/>
              </a:solidFill>
              <a:latin typeface="Calibri" charset="0"/>
            </a:endParaRPr>
          </a:p>
          <a:p>
            <a:r>
              <a:rPr lang="en-US" dirty="0" smtClean="0">
                <a:solidFill>
                  <a:srgbClr val="000000"/>
                </a:solidFill>
                <a:latin typeface="Calibri" charset="0"/>
              </a:rPr>
              <a:t>Low income </a:t>
            </a:r>
            <a:r>
              <a:rPr lang="en-US" u="sng" dirty="0" smtClean="0">
                <a:solidFill>
                  <a:srgbClr val="000000"/>
                </a:solidFill>
                <a:latin typeface="Calibri" charset="0"/>
              </a:rPr>
              <a:t>smokers</a:t>
            </a:r>
            <a:r>
              <a:rPr lang="en-US" dirty="0" smtClean="0">
                <a:solidFill>
                  <a:srgbClr val="000000"/>
                </a:solidFill>
                <a:latin typeface="Calibri" charset="0"/>
              </a:rPr>
              <a:t> at ED (N=562): </a:t>
            </a:r>
          </a:p>
          <a:p>
            <a:pPr marL="0" indent="0">
              <a:buNone/>
            </a:pPr>
            <a:r>
              <a:rPr lang="en-US" dirty="0" smtClean="0">
                <a:solidFill>
                  <a:srgbClr val="000000"/>
                </a:solidFill>
                <a:latin typeface="Calibri" charset="0"/>
              </a:rPr>
              <a:t>91.4% have cell phones, 63.2% cell phone only, 34.1% limited talk minutes </a:t>
            </a:r>
            <a:r>
              <a:rPr lang="en-US" sz="1800" dirty="0" smtClean="0">
                <a:solidFill>
                  <a:srgbClr val="000000"/>
                </a:solidFill>
                <a:latin typeface="Calibri" charset="0"/>
              </a:rPr>
              <a:t>(Bernstein et al. </a:t>
            </a:r>
            <a:r>
              <a:rPr lang="en-US" sz="1800" i="1" dirty="0" smtClean="0"/>
              <a:t>Nicotine </a:t>
            </a:r>
            <a:r>
              <a:rPr lang="en-US" sz="1800" i="1" dirty="0"/>
              <a:t>&amp; Tobacco Research</a:t>
            </a:r>
            <a:r>
              <a:rPr lang="en-US" sz="1800" dirty="0"/>
              <a:t>, </a:t>
            </a:r>
            <a:r>
              <a:rPr lang="en-US" sz="1800" dirty="0" smtClean="0"/>
              <a:t>2016)</a:t>
            </a:r>
          </a:p>
          <a:p>
            <a:endParaRPr lang="en-US" sz="1800" dirty="0" smtClean="0"/>
          </a:p>
          <a:p>
            <a:endParaRPr lang="en-US" sz="1800" dirty="0" smtClean="0"/>
          </a:p>
          <a:p>
            <a:pPr marL="0" indent="0">
              <a:buNone/>
            </a:pPr>
            <a:endParaRPr lang="en-US" sz="1800" dirty="0" smtClean="0">
              <a:solidFill>
                <a:srgbClr val="000000"/>
              </a:solidFill>
              <a:latin typeface="Calibri" charset="0"/>
            </a:endParaRPr>
          </a:p>
          <a:p>
            <a:endParaRPr lang="en-US" dirty="0"/>
          </a:p>
        </p:txBody>
      </p:sp>
    </p:spTree>
    <p:extLst>
      <p:ext uri="{BB962C8B-B14F-4D97-AF65-F5344CB8AC3E}">
        <p14:creationId xmlns:p14="http://schemas.microsoft.com/office/powerpoint/2010/main" val="310217902"/>
      </p:ext>
    </p:extLst>
  </p:cSld>
  <p:clrMapOvr>
    <a:masterClrMapping/>
  </p:clrMapOvr>
  <mc:AlternateContent xmlns:mc="http://schemas.openxmlformats.org/markup-compatibility/2006" xmlns:p14="http://schemas.microsoft.com/office/powerpoint/2010/main">
    <mc:Choice Requires="p14">
      <p:transition spd="slow" p14:dur="2000" advTm="30239"/>
    </mc:Choice>
    <mc:Fallback xmlns="">
      <p:transition spd="slow" advTm="30239"/>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SPHHS_GW_Photography_Campus.potx</Template>
  <TotalTime>11227</TotalTime>
  <Words>5289</Words>
  <Application>Microsoft Office PowerPoint</Application>
  <PresentationFormat>On-screen Show (4:3)</PresentationFormat>
  <Paragraphs>664</Paragraphs>
  <Slides>63</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ＭＳ Ｐゴシック</vt:lpstr>
      <vt:lpstr>Angsana New</vt:lpstr>
      <vt:lpstr>Arial</vt:lpstr>
      <vt:lpstr>Avenir Book</vt:lpstr>
      <vt:lpstr>Book Antiqua</vt:lpstr>
      <vt:lpstr>Calibri</vt:lpstr>
      <vt:lpstr>Gill Sans MT</vt:lpstr>
      <vt:lpstr>Times New Roman</vt:lpstr>
      <vt:lpstr>Trebuchet MS</vt:lpstr>
      <vt:lpstr>Wingdings</vt:lpstr>
      <vt:lpstr>Wingdings 2</vt:lpstr>
      <vt:lpstr>Custom Design</vt:lpstr>
      <vt:lpstr>Frontiers in tobacco treatment research:  Maximizing reach and efficacy with communication technology</vt:lpstr>
      <vt:lpstr>PowerPoint Presentation</vt:lpstr>
      <vt:lpstr>Disclosure</vt:lpstr>
      <vt:lpstr>Aims of Talk</vt:lpstr>
      <vt:lpstr>The Problem</vt:lpstr>
      <vt:lpstr>PowerPoint Presentation</vt:lpstr>
      <vt:lpstr>Technology Use</vt:lpstr>
      <vt:lpstr>PowerPoint Presentation</vt:lpstr>
      <vt:lpstr>Low income smokers have mobile phones </vt:lpstr>
      <vt:lpstr>5A’s model of cessation</vt:lpstr>
      <vt:lpstr>State of smoking cessation</vt:lpstr>
      <vt:lpstr>Bottom line </vt:lpstr>
      <vt:lpstr>PowerPoint Presentation</vt:lpstr>
      <vt:lpstr>Aims of Talk</vt:lpstr>
      <vt:lpstr>Rationale for mCessation</vt:lpstr>
      <vt:lpstr>Drawbacks of mCessation</vt:lpstr>
      <vt:lpstr>Study of Text2Quit</vt:lpstr>
      <vt:lpstr>PowerPoint Presentation</vt:lpstr>
      <vt:lpstr>Personalization</vt:lpstr>
      <vt:lpstr>Interaction: </vt:lpstr>
      <vt:lpstr>24-7 Help</vt:lpstr>
      <vt:lpstr>PowerPoint Presentation</vt:lpstr>
      <vt:lpstr>PowerPoint Presentation</vt:lpstr>
      <vt:lpstr>PowerPoint Presentation</vt:lpstr>
      <vt:lpstr>PowerPoint Presentation</vt:lpstr>
      <vt:lpstr>PowerPoint Presentation</vt:lpstr>
      <vt:lpstr>US Preventive Services</vt:lpstr>
      <vt:lpstr>PowerPoint Presentation</vt:lpstr>
      <vt:lpstr>Aims of Talk</vt:lpstr>
      <vt:lpstr>PowerPoint Presentation</vt:lpstr>
      <vt:lpstr>PowerPoint Presentation</vt:lpstr>
      <vt:lpstr>Psychosocial or Extra-Treatment?  (N=409)</vt:lpstr>
      <vt:lpstr>Logic Model for mHealth &amp; Smoking Cessation </vt:lpstr>
      <vt:lpstr>Does it work at a quitline? </vt:lpstr>
      <vt:lpstr>Implications</vt:lpstr>
      <vt:lpstr>Aims of Talk</vt:lpstr>
      <vt:lpstr>Can mCessation work for pregnant smokers?</vt:lpstr>
      <vt:lpstr>Smoking in Pregnancy</vt:lpstr>
      <vt:lpstr>Text4Baby</vt:lpstr>
      <vt:lpstr>PowerPoint Presentation</vt:lpstr>
      <vt:lpstr>Quit4baby</vt:lpstr>
      <vt:lpstr>PowerPoint Presentation</vt:lpstr>
      <vt:lpstr>Demographics </vt:lpstr>
      <vt:lpstr>Participant Quit Rate : by Follow-Up</vt:lpstr>
      <vt:lpstr>PowerPoint Presentation</vt:lpstr>
      <vt:lpstr>Quit4baby Summary &amp; Conclusions</vt:lpstr>
      <vt:lpstr>Aims of Talk</vt:lpstr>
      <vt:lpstr>Connecting the digital dots</vt:lpstr>
      <vt:lpstr>Reactive: make it available</vt:lpstr>
      <vt:lpstr>PowerPoint Presentation</vt:lpstr>
      <vt:lpstr>Sampling Process</vt:lpstr>
      <vt:lpstr>Proactive: do outreach  with digital lists </vt:lpstr>
      <vt:lpstr>PowerPoint Presentation</vt:lpstr>
      <vt:lpstr>PowerPoint Presentation</vt:lpstr>
      <vt:lpstr>Innovation in Enrollment:  Exploit digital subscriber lists</vt:lpstr>
      <vt:lpstr>Enrollment through a registry model  </vt:lpstr>
      <vt:lpstr>Reach Summary </vt:lpstr>
      <vt:lpstr>Aims of Talk</vt:lpstr>
      <vt:lpstr>Scientific Take Home Points</vt:lpstr>
      <vt:lpstr>PowerPoint Presentation</vt:lpstr>
      <vt:lpstr>The future…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dc:creator>
  <cp:lastModifiedBy>Abroms, Lorien Cindy</cp:lastModifiedBy>
  <cp:revision>180</cp:revision>
  <dcterms:created xsi:type="dcterms:W3CDTF">2013-01-14T20:12:21Z</dcterms:created>
  <dcterms:modified xsi:type="dcterms:W3CDTF">2017-03-03T01:21:04Z</dcterms:modified>
</cp:coreProperties>
</file>